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1"/>
  </p:notesMasterIdLst>
  <p:handoutMasterIdLst>
    <p:handoutMasterId r:id="rId122"/>
  </p:handoutMasterIdLst>
  <p:sldIdLst>
    <p:sldId id="331" r:id="rId2"/>
    <p:sldId id="256" r:id="rId3"/>
    <p:sldId id="395" r:id="rId4"/>
    <p:sldId id="362" r:id="rId5"/>
    <p:sldId id="364" r:id="rId6"/>
    <p:sldId id="365" r:id="rId7"/>
    <p:sldId id="368" r:id="rId8"/>
    <p:sldId id="484" r:id="rId9"/>
    <p:sldId id="486" r:id="rId10"/>
    <p:sldId id="487" r:id="rId11"/>
    <p:sldId id="488" r:id="rId12"/>
    <p:sldId id="493" r:id="rId13"/>
    <p:sldId id="494" r:id="rId14"/>
    <p:sldId id="495" r:id="rId15"/>
    <p:sldId id="496" r:id="rId16"/>
    <p:sldId id="400" r:id="rId17"/>
    <p:sldId id="401" r:id="rId18"/>
    <p:sldId id="402" r:id="rId19"/>
    <p:sldId id="403" r:id="rId20"/>
    <p:sldId id="404" r:id="rId21"/>
    <p:sldId id="405" r:id="rId22"/>
    <p:sldId id="406" r:id="rId23"/>
    <p:sldId id="407" r:id="rId24"/>
    <p:sldId id="423" r:id="rId25"/>
    <p:sldId id="408" r:id="rId26"/>
    <p:sldId id="409" r:id="rId27"/>
    <p:sldId id="541" r:id="rId28"/>
    <p:sldId id="398" r:id="rId29"/>
    <p:sldId id="665" r:id="rId30"/>
    <p:sldId id="421" r:id="rId31"/>
    <p:sldId id="547" r:id="rId32"/>
    <p:sldId id="373" r:id="rId33"/>
    <p:sldId id="374" r:id="rId34"/>
    <p:sldId id="375" r:id="rId35"/>
    <p:sldId id="376" r:id="rId36"/>
    <p:sldId id="501" r:id="rId37"/>
    <p:sldId id="502" r:id="rId38"/>
    <p:sldId id="503" r:id="rId39"/>
    <p:sldId id="504" r:id="rId40"/>
    <p:sldId id="505" r:id="rId41"/>
    <p:sldId id="506" r:id="rId42"/>
    <p:sldId id="507" r:id="rId43"/>
    <p:sldId id="508" r:id="rId44"/>
    <p:sldId id="509" r:id="rId45"/>
    <p:sldId id="548" r:id="rId46"/>
    <p:sldId id="550" r:id="rId47"/>
    <p:sldId id="551" r:id="rId48"/>
    <p:sldId id="543" r:id="rId49"/>
    <p:sldId id="542" r:id="rId50"/>
    <p:sldId id="510" r:id="rId51"/>
    <p:sldId id="511" r:id="rId52"/>
    <p:sldId id="512" r:id="rId53"/>
    <p:sldId id="390" r:id="rId54"/>
    <p:sldId id="800" r:id="rId55"/>
    <p:sldId id="1421" r:id="rId56"/>
    <p:sldId id="1419" r:id="rId57"/>
    <p:sldId id="1412" r:id="rId58"/>
    <p:sldId id="1422" r:id="rId59"/>
    <p:sldId id="410" r:id="rId60"/>
    <p:sldId id="428" r:id="rId61"/>
    <p:sldId id="429" r:id="rId62"/>
    <p:sldId id="332" r:id="rId63"/>
    <p:sldId id="430" r:id="rId64"/>
    <p:sldId id="523" r:id="rId65"/>
    <p:sldId id="524" r:id="rId66"/>
    <p:sldId id="525" r:id="rId67"/>
    <p:sldId id="526" r:id="rId68"/>
    <p:sldId id="527" r:id="rId69"/>
    <p:sldId id="528" r:id="rId70"/>
    <p:sldId id="529" r:id="rId71"/>
    <p:sldId id="544" r:id="rId72"/>
    <p:sldId id="530" r:id="rId73"/>
    <p:sldId id="545" r:id="rId74"/>
    <p:sldId id="520" r:id="rId75"/>
    <p:sldId id="636" r:id="rId76"/>
    <p:sldId id="514" r:id="rId77"/>
    <p:sldId id="515" r:id="rId78"/>
    <p:sldId id="536" r:id="rId79"/>
    <p:sldId id="538" r:id="rId80"/>
    <p:sldId id="272" r:id="rId81"/>
    <p:sldId id="637" r:id="rId82"/>
    <p:sldId id="539" r:id="rId83"/>
    <p:sldId id="540" r:id="rId84"/>
    <p:sldId id="316" r:id="rId85"/>
    <p:sldId id="324" r:id="rId86"/>
    <p:sldId id="325" r:id="rId87"/>
    <p:sldId id="326" r:id="rId88"/>
    <p:sldId id="327" r:id="rId89"/>
    <p:sldId id="279" r:id="rId90"/>
    <p:sldId id="638" r:id="rId91"/>
    <p:sldId id="639" r:id="rId92"/>
    <p:sldId id="640" r:id="rId93"/>
    <p:sldId id="641" r:id="rId94"/>
    <p:sldId id="642" r:id="rId95"/>
    <p:sldId id="643" r:id="rId96"/>
    <p:sldId id="644" r:id="rId97"/>
    <p:sldId id="645" r:id="rId98"/>
    <p:sldId id="646" r:id="rId99"/>
    <p:sldId id="647" r:id="rId100"/>
    <p:sldId id="648" r:id="rId101"/>
    <p:sldId id="552" r:id="rId102"/>
    <p:sldId id="553" r:id="rId103"/>
    <p:sldId id="649" r:id="rId104"/>
    <p:sldId id="650" r:id="rId105"/>
    <p:sldId id="651" r:id="rId106"/>
    <p:sldId id="652" r:id="rId107"/>
    <p:sldId id="653" r:id="rId108"/>
    <p:sldId id="537" r:id="rId109"/>
    <p:sldId id="655" r:id="rId110"/>
    <p:sldId id="656" r:id="rId111"/>
    <p:sldId id="657" r:id="rId112"/>
    <p:sldId id="658" r:id="rId113"/>
    <p:sldId id="659" r:id="rId114"/>
    <p:sldId id="660" r:id="rId115"/>
    <p:sldId id="634" r:id="rId116"/>
    <p:sldId id="661" r:id="rId117"/>
    <p:sldId id="662" r:id="rId118"/>
    <p:sldId id="663" r:id="rId119"/>
    <p:sldId id="664" r:id="rId1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grawalJnu" initials="A" lastIdx="1" clrIdx="0">
    <p:extLst>
      <p:ext uri="{19B8F6BF-5375-455C-9EA6-DF929625EA0E}">
        <p15:presenceInfo xmlns:p15="http://schemas.microsoft.com/office/powerpoint/2012/main" userId="AgrawalJn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5B5"/>
    <a:srgbClr val="FEBE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61" autoAdjust="0"/>
    <p:restoredTop sz="94660"/>
  </p:normalViewPr>
  <p:slideViewPr>
    <p:cSldViewPr snapToGrid="0">
      <p:cViewPr varScale="1">
        <p:scale>
          <a:sx n="91" d="100"/>
          <a:sy n="91" d="100"/>
        </p:scale>
        <p:origin x="1118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CCD06-253D-4B2D-8967-9802DEF1CE77}" type="datetime1">
              <a:rPr lang="en-US" smtClean="0"/>
              <a:t>9/5/2022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45A85-377E-45AA-A812-81A3F794B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9088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4CACE-9E1D-465D-B3C0-4D4A190CC72A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2AF06-939E-4AB9-9EE1-AC8CF9D402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1743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597CE2C-8DDD-48BA-9318-415686F387C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2AF06-939E-4AB9-9EE1-AC8CF9D4025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206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C5041FE-CB17-4455-94FF-90BAADA94324}" type="slidenum">
              <a:rPr lang="en-US" altLang="en-US"/>
              <a:pPr>
                <a:spcBef>
                  <a:spcPct val="0"/>
                </a:spcBef>
              </a:pPr>
              <a:t>88</a:t>
            </a:fld>
            <a:endParaRPr lang="en-US" alt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FB77955-2352-4A54-A53C-794D365815C7}" type="datetime1">
              <a:rPr lang="en-US" smtClean="0"/>
              <a:t>9/5/2022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045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http://cs231n.github.io/neural-networks-1/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VisGraph, HKUST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8F3D01-B37F-584D-9BCA-9D331F5DF9A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39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4573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363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5E90165A-CDAE-42CD-84CA-7C8D23C553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CCDBE0CE-9E29-4618-B3FC-236ADC3B1F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1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5E90165A-CDAE-42CD-84CA-7C8D23C553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CCDBE0CE-9E29-4618-B3FC-236ADC3B1F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1C9AF88A-B638-491E-8E90-F7BB43E76E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23F6B146-FDE0-439C-A23F-89D40DAECB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FB9F614-B4D4-4C4C-B7BC-8E319B057EBD}" type="slidenum">
              <a:rPr lang="en-US" altLang="en-US"/>
              <a:pPr>
                <a:spcBef>
                  <a:spcPct val="0"/>
                </a:spcBef>
              </a:pPr>
              <a:t>85</a:t>
            </a:fld>
            <a:endParaRPr lang="en-US" alt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71C5613-88D9-4ED8-B3C6-876224BFFFEE}" type="datetime1">
              <a:rPr lang="en-US" smtClean="0"/>
              <a:t>9/5/2022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271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C37BD21-9376-4BC2-809D-B3B71CD86341}" type="slidenum">
              <a:rPr lang="en-US" altLang="en-US"/>
              <a:pPr>
                <a:spcBef>
                  <a:spcPct val="0"/>
                </a:spcBef>
              </a:pPr>
              <a:t>86</a:t>
            </a:fld>
            <a:endParaRPr lang="en-US" alt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7D91D39-1EC8-48EC-82AF-DF6D5064FF40}" type="datetime1">
              <a:rPr lang="en-US" smtClean="0"/>
              <a:t>9/5/2022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972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658BF9D-F3AA-4CB3-8029-ED3BA14F04BD}" type="slidenum">
              <a:rPr lang="en-US" altLang="en-US"/>
              <a:pPr>
                <a:spcBef>
                  <a:spcPct val="0"/>
                </a:spcBef>
              </a:pPr>
              <a:t>87</a:t>
            </a:fld>
            <a:endParaRPr lang="en-US" alt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E5C21BC-65AB-4EB6-BBDF-719ADD00ACFC}" type="datetime1">
              <a:rPr lang="en-US" smtClean="0"/>
              <a:t>9/5/2022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262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3273E-FA5C-4A77-8D99-729704EBA9D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085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700AD-0CF4-4B8D-9663-2B8A5304ECDC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845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CFDC0-60F7-4B50-B814-AE46CB3C772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04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31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D8B8-410B-4083-BFD6-EA393733FBA0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9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55D8E-5DEA-4C50-9DBB-4DADE3F64742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75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29160-12E7-4686-A5D0-9E600DC396E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743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88AC-24C3-4CF3-AC06-36F01FC7687B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58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31F1E-A4CD-4515-A7E6-3BA60A9FFF5B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704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4AB7C-3B87-4383-ADDA-29FEDA9CA212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735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A8D4-A8E1-4AAC-802E-13DB69899607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18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51100-8385-4479-8E6D-B6DEA57F3C88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E0516-50B9-46E1-A8D9-1B5778713E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68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image" Target="../media/image119.emf"/><Relationship Id="rId7" Type="http://schemas.openxmlformats.org/officeDocument/2006/relationships/oleObject" Target="../embeddings/oleObject63.bin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e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120.png"/><Relationship Id="rId9" Type="http://schemas.openxmlformats.org/officeDocument/2006/relationships/image" Target="../media/image6.jpe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cs.uwaterloo.ca/~mli/" TargetMode="External"/><Relationship Id="rId2" Type="http://schemas.openxmlformats.org/officeDocument/2006/relationships/hyperlink" Target="https://www.macs.hw.ac.uk/~dwcorn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hinelearningmastery.com/inspirational-applications-deep-learning/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9.jpeg"/><Relationship Id="rId7" Type="http://schemas.openxmlformats.org/officeDocument/2006/relationships/image" Target="../media/image32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31.jpeg"/><Relationship Id="rId10" Type="http://schemas.openxmlformats.org/officeDocument/2006/relationships/image" Target="../media/image23.jpeg"/><Relationship Id="rId4" Type="http://schemas.openxmlformats.org/officeDocument/2006/relationships/image" Target="../media/image30.jpeg"/><Relationship Id="rId9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9.jpeg"/><Relationship Id="rId7" Type="http://schemas.openxmlformats.org/officeDocument/2006/relationships/image" Target="../media/image32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31.jpeg"/><Relationship Id="rId10" Type="http://schemas.openxmlformats.org/officeDocument/2006/relationships/image" Target="../media/image23.jpeg"/><Relationship Id="rId4" Type="http://schemas.openxmlformats.org/officeDocument/2006/relationships/image" Target="../media/image30.jpeg"/><Relationship Id="rId9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9.jpeg"/><Relationship Id="rId7" Type="http://schemas.openxmlformats.org/officeDocument/2006/relationships/image" Target="../media/image32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31.jpeg"/><Relationship Id="rId10" Type="http://schemas.openxmlformats.org/officeDocument/2006/relationships/image" Target="../media/image23.jpeg"/><Relationship Id="rId4" Type="http://schemas.openxmlformats.org/officeDocument/2006/relationships/image" Target="../media/image30.jpeg"/><Relationship Id="rId9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40.wmf"/><Relationship Id="rId18" Type="http://schemas.openxmlformats.org/officeDocument/2006/relationships/oleObject" Target="../embeddings/oleObject10.bin"/><Relationship Id="rId3" Type="http://schemas.openxmlformats.org/officeDocument/2006/relationships/image" Target="../media/image35.png"/><Relationship Id="rId21" Type="http://schemas.openxmlformats.org/officeDocument/2006/relationships/image" Target="../media/image44.wmf"/><Relationship Id="rId7" Type="http://schemas.openxmlformats.org/officeDocument/2006/relationships/image" Target="../media/image37.wmf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42.png"/><Relationship Id="rId2" Type="http://schemas.openxmlformats.org/officeDocument/2006/relationships/oleObject" Target="../embeddings/oleObject2.bin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39.wmf"/><Relationship Id="rId5" Type="http://schemas.openxmlformats.org/officeDocument/2006/relationships/image" Target="../media/image36.wmf"/><Relationship Id="rId15" Type="http://schemas.openxmlformats.org/officeDocument/2006/relationships/image" Target="../media/image41.emf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43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38.wmf"/><Relationship Id="rId14" Type="http://schemas.openxmlformats.org/officeDocument/2006/relationships/oleObject" Target="../embeddings/oleObject8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40.wmf"/><Relationship Id="rId18" Type="http://schemas.openxmlformats.org/officeDocument/2006/relationships/oleObject" Target="../embeddings/oleObject20.bin"/><Relationship Id="rId3" Type="http://schemas.openxmlformats.org/officeDocument/2006/relationships/image" Target="../media/image35.png"/><Relationship Id="rId21" Type="http://schemas.openxmlformats.org/officeDocument/2006/relationships/image" Target="../media/image44.wmf"/><Relationship Id="rId7" Type="http://schemas.openxmlformats.org/officeDocument/2006/relationships/image" Target="../media/image37.wmf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45.wmf"/><Relationship Id="rId2" Type="http://schemas.openxmlformats.org/officeDocument/2006/relationships/oleObject" Target="../embeddings/oleObject12.bin"/><Relationship Id="rId16" Type="http://schemas.openxmlformats.org/officeDocument/2006/relationships/oleObject" Target="../embeddings/oleObject19.bin"/><Relationship Id="rId20" Type="http://schemas.openxmlformats.org/officeDocument/2006/relationships/oleObject" Target="../embeddings/oleObject2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39.wmf"/><Relationship Id="rId5" Type="http://schemas.openxmlformats.org/officeDocument/2006/relationships/image" Target="../media/image36.wmf"/><Relationship Id="rId15" Type="http://schemas.openxmlformats.org/officeDocument/2006/relationships/image" Target="../media/image41.emf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43.e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38.wmf"/><Relationship Id="rId14" Type="http://schemas.openxmlformats.org/officeDocument/2006/relationships/oleObject" Target="../embeddings/oleObject18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39.wmf"/><Relationship Id="rId18" Type="http://schemas.openxmlformats.org/officeDocument/2006/relationships/oleObject" Target="../embeddings/oleObject30.bin"/><Relationship Id="rId3" Type="http://schemas.openxmlformats.org/officeDocument/2006/relationships/image" Target="../media/image46.wmf"/><Relationship Id="rId21" Type="http://schemas.openxmlformats.org/officeDocument/2006/relationships/image" Target="../media/image49.wmf"/><Relationship Id="rId7" Type="http://schemas.openxmlformats.org/officeDocument/2006/relationships/image" Target="../media/image36.wmf"/><Relationship Id="rId12" Type="http://schemas.openxmlformats.org/officeDocument/2006/relationships/oleObject" Target="../embeddings/oleObject27.bin"/><Relationship Id="rId17" Type="http://schemas.openxmlformats.org/officeDocument/2006/relationships/image" Target="../media/image47.emf"/><Relationship Id="rId2" Type="http://schemas.openxmlformats.org/officeDocument/2006/relationships/oleObject" Target="../embeddings/oleObject22.bin"/><Relationship Id="rId16" Type="http://schemas.openxmlformats.org/officeDocument/2006/relationships/oleObject" Target="../embeddings/oleObject29.bin"/><Relationship Id="rId20" Type="http://schemas.openxmlformats.org/officeDocument/2006/relationships/oleObject" Target="../embeddings/oleObject3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38.wmf"/><Relationship Id="rId5" Type="http://schemas.openxmlformats.org/officeDocument/2006/relationships/image" Target="../media/image35.png"/><Relationship Id="rId15" Type="http://schemas.openxmlformats.org/officeDocument/2006/relationships/image" Target="../media/image40.wmf"/><Relationship Id="rId10" Type="http://schemas.openxmlformats.org/officeDocument/2006/relationships/oleObject" Target="../embeddings/oleObject26.bin"/><Relationship Id="rId19" Type="http://schemas.openxmlformats.org/officeDocument/2006/relationships/image" Target="../media/image48.e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37.wmf"/><Relationship Id="rId14" Type="http://schemas.openxmlformats.org/officeDocument/2006/relationships/oleObject" Target="../embeddings/oleObject28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39.wmf"/><Relationship Id="rId18" Type="http://schemas.openxmlformats.org/officeDocument/2006/relationships/oleObject" Target="../embeddings/oleObject30.bin"/><Relationship Id="rId3" Type="http://schemas.openxmlformats.org/officeDocument/2006/relationships/image" Target="../media/image50.wmf"/><Relationship Id="rId21" Type="http://schemas.openxmlformats.org/officeDocument/2006/relationships/image" Target="../media/image49.wmf"/><Relationship Id="rId7" Type="http://schemas.openxmlformats.org/officeDocument/2006/relationships/image" Target="../media/image36.wmf"/><Relationship Id="rId12" Type="http://schemas.openxmlformats.org/officeDocument/2006/relationships/oleObject" Target="../embeddings/oleObject27.bin"/><Relationship Id="rId17" Type="http://schemas.openxmlformats.org/officeDocument/2006/relationships/image" Target="../media/image47.emf"/><Relationship Id="rId2" Type="http://schemas.openxmlformats.org/officeDocument/2006/relationships/oleObject" Target="../embeddings/oleObject32.bin"/><Relationship Id="rId16" Type="http://schemas.openxmlformats.org/officeDocument/2006/relationships/oleObject" Target="../embeddings/oleObject29.bin"/><Relationship Id="rId20" Type="http://schemas.openxmlformats.org/officeDocument/2006/relationships/oleObject" Target="../embeddings/oleObject3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38.wmf"/><Relationship Id="rId5" Type="http://schemas.openxmlformats.org/officeDocument/2006/relationships/image" Target="../media/image35.png"/><Relationship Id="rId15" Type="http://schemas.openxmlformats.org/officeDocument/2006/relationships/image" Target="../media/image40.wmf"/><Relationship Id="rId10" Type="http://schemas.openxmlformats.org/officeDocument/2006/relationships/oleObject" Target="../embeddings/oleObject26.bin"/><Relationship Id="rId19" Type="http://schemas.openxmlformats.org/officeDocument/2006/relationships/image" Target="../media/image48.e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37.wmf"/><Relationship Id="rId14" Type="http://schemas.openxmlformats.org/officeDocument/2006/relationships/oleObject" Target="../embeddings/oleObject28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13" Type="http://schemas.openxmlformats.org/officeDocument/2006/relationships/image" Target="../media/image72.png"/><Relationship Id="rId18" Type="http://schemas.openxmlformats.org/officeDocument/2006/relationships/image" Target="../media/image53.wmf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71.png"/><Relationship Id="rId17" Type="http://schemas.openxmlformats.org/officeDocument/2006/relationships/oleObject" Target="../embeddings/oleObject35.bin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70.png"/><Relationship Id="rId15" Type="http://schemas.openxmlformats.org/officeDocument/2006/relationships/oleObject" Target="../embeddings/oleObject34.bin"/><Relationship Id="rId10" Type="http://schemas.openxmlformats.org/officeDocument/2006/relationships/image" Target="../media/image69.png"/><Relationship Id="rId4" Type="http://schemas.openxmlformats.org/officeDocument/2006/relationships/image" Target="../media/image67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13" Type="http://schemas.openxmlformats.org/officeDocument/2006/relationships/image" Target="../media/image72.png"/><Relationship Id="rId18" Type="http://schemas.openxmlformats.org/officeDocument/2006/relationships/image" Target="../media/image53.wmf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71.png"/><Relationship Id="rId17" Type="http://schemas.openxmlformats.org/officeDocument/2006/relationships/oleObject" Target="../embeddings/oleObject35.bin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70.png"/><Relationship Id="rId15" Type="http://schemas.openxmlformats.org/officeDocument/2006/relationships/oleObject" Target="../embeddings/oleObject34.bin"/><Relationship Id="rId10" Type="http://schemas.openxmlformats.org/officeDocument/2006/relationships/image" Target="../media/image69.png"/><Relationship Id="rId4" Type="http://schemas.openxmlformats.org/officeDocument/2006/relationships/image" Target="../media/image67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oleObject" Target="../embeddings/oleObject44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66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3" Type="http://schemas.openxmlformats.org/officeDocument/2006/relationships/image" Target="../media/image68.wmf"/><Relationship Id="rId7" Type="http://schemas.openxmlformats.org/officeDocument/2006/relationships/image" Target="../media/image70.wmf"/><Relationship Id="rId2" Type="http://schemas.openxmlformats.org/officeDocument/2006/relationships/oleObject" Target="../embeddings/oleObject4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72.wmf"/><Relationship Id="rId5" Type="http://schemas.openxmlformats.org/officeDocument/2006/relationships/image" Target="../media/image69.wmf"/><Relationship Id="rId10" Type="http://schemas.openxmlformats.org/officeDocument/2006/relationships/oleObject" Target="../embeddings/oleObject52.bin"/><Relationship Id="rId4" Type="http://schemas.openxmlformats.org/officeDocument/2006/relationships/oleObject" Target="../embeddings/oleObject49.bin"/><Relationship Id="rId9" Type="http://schemas.openxmlformats.org/officeDocument/2006/relationships/image" Target="../media/image71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3" Type="http://schemas.openxmlformats.org/officeDocument/2006/relationships/image" Target="../media/image73.wmf"/><Relationship Id="rId7" Type="http://schemas.openxmlformats.org/officeDocument/2006/relationships/image" Target="../media/image75.w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74.wmf"/><Relationship Id="rId4" Type="http://schemas.openxmlformats.org/officeDocument/2006/relationships/oleObject" Target="../embeddings/oleObject54.bin"/><Relationship Id="rId9" Type="http://schemas.openxmlformats.org/officeDocument/2006/relationships/image" Target="../media/image76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oleObject" Target="../embeddings/oleObject57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66.w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3" Type="http://schemas.openxmlformats.org/officeDocument/2006/relationships/image" Target="../media/image104.jpeg"/><Relationship Id="rId7" Type="http://schemas.openxmlformats.org/officeDocument/2006/relationships/image" Target="../media/image108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10" Type="http://schemas.openxmlformats.org/officeDocument/2006/relationships/image" Target="../media/image111.jpeg"/><Relationship Id="rId4" Type="http://schemas.openxmlformats.org/officeDocument/2006/relationships/image" Target="../media/image105.jpeg"/><Relationship Id="rId9" Type="http://schemas.openxmlformats.org/officeDocument/2006/relationships/image" Target="../media/image110.jpe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3" Type="http://schemas.openxmlformats.org/officeDocument/2006/relationships/image" Target="../media/image104.jpeg"/><Relationship Id="rId7" Type="http://schemas.openxmlformats.org/officeDocument/2006/relationships/image" Target="../media/image108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10" Type="http://schemas.openxmlformats.org/officeDocument/2006/relationships/image" Target="../media/image111.jpeg"/><Relationship Id="rId4" Type="http://schemas.openxmlformats.org/officeDocument/2006/relationships/image" Target="../media/image105.jpeg"/><Relationship Id="rId9" Type="http://schemas.openxmlformats.org/officeDocument/2006/relationships/image" Target="../media/image110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image" Target="../media/image119.emf"/><Relationship Id="rId7" Type="http://schemas.openxmlformats.org/officeDocument/2006/relationships/oleObject" Target="../embeddings/oleObject60.bin"/><Relationship Id="rId2" Type="http://schemas.openxmlformats.org/officeDocument/2006/relationships/oleObject" Target="../embeddings/oleObject58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e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120.png"/><Relationship Id="rId9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altLang="en-US" sz="2400" b="1">
                <a:solidFill>
                  <a:schemeClr val="tx1"/>
                </a:solidFill>
              </a:rPr>
            </a:br>
            <a:br>
              <a:rPr lang="en-US" altLang="en-US" sz="2400" b="1">
                <a:solidFill>
                  <a:schemeClr val="tx1"/>
                </a:solidFill>
              </a:rPr>
            </a:br>
            <a:br>
              <a:rPr lang="en-US" altLang="en-US" sz="2400" b="1">
                <a:solidFill>
                  <a:schemeClr val="tx1"/>
                </a:solidFill>
              </a:rPr>
            </a:br>
            <a:br>
              <a:rPr lang="en-US" altLang="en-US" sz="2400" b="1">
                <a:solidFill>
                  <a:schemeClr val="tx1"/>
                </a:solidFill>
              </a:rPr>
            </a:br>
            <a:br>
              <a:rPr lang="en-US" altLang="en-US" sz="3200" b="1">
                <a:solidFill>
                  <a:schemeClr val="tx1"/>
                </a:solidFill>
              </a:rPr>
            </a:br>
            <a:r>
              <a:rPr lang="en-US" altLang="en-US" sz="2400">
                <a:solidFill>
                  <a:schemeClr val="tx1"/>
                </a:solidFill>
              </a:rPr>
              <a:t> </a:t>
            </a:r>
            <a:br>
              <a:rPr lang="en-US" altLang="en-US" sz="3600">
                <a:solidFill>
                  <a:schemeClr val="tx1"/>
                </a:solidFill>
              </a:rPr>
            </a:br>
            <a:endParaRPr lang="en-US" altLang="en-US"/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334000"/>
          </a:xfrm>
        </p:spPr>
        <p:txBody>
          <a:bodyPr>
            <a:normAutofit/>
          </a:bodyPr>
          <a:lstStyle/>
          <a:p>
            <a:pPr algn="ctr">
              <a:buFontTx/>
              <a:buNone/>
            </a:pPr>
            <a:r>
              <a:rPr lang="en-US" altLang="en-US" sz="4800" b="1" dirty="0">
                <a:solidFill>
                  <a:srgbClr val="FF0000"/>
                </a:solidFill>
              </a:rPr>
              <a:t>Deep Learning Models   </a:t>
            </a:r>
            <a:r>
              <a:rPr lang="en-US" altLang="en-US" sz="4800" b="1">
                <a:solidFill>
                  <a:srgbClr val="FF0000"/>
                </a:solidFill>
              </a:rPr>
              <a:t>and Challenges</a:t>
            </a:r>
            <a:endParaRPr lang="en-US" altLang="en-US" sz="4800" b="1" dirty="0">
              <a:solidFill>
                <a:srgbClr val="FF0000"/>
              </a:solidFill>
            </a:endParaRPr>
          </a:p>
          <a:p>
            <a:pPr>
              <a:buFontTx/>
              <a:buNone/>
            </a:pPr>
            <a:endParaRPr lang="en-US" altLang="en-US" dirty="0"/>
          </a:p>
          <a:p>
            <a:pPr algn="ctr">
              <a:buFontTx/>
              <a:buNone/>
            </a:pPr>
            <a:endParaRPr lang="es-ES_tradnl" altLang="en-US" dirty="0"/>
          </a:p>
          <a:p>
            <a:pPr algn="ctr">
              <a:buFontTx/>
              <a:buNone/>
            </a:pPr>
            <a:r>
              <a:rPr lang="es-ES_tradnl" altLang="en-US" dirty="0"/>
              <a:t> R. K. </a:t>
            </a:r>
            <a:r>
              <a:rPr lang="es-ES_tradnl" altLang="en-US" dirty="0" err="1"/>
              <a:t>Agrawal</a:t>
            </a:r>
            <a:endParaRPr lang="en-US" altLang="en-US" dirty="0"/>
          </a:p>
          <a:p>
            <a:pPr algn="ctr">
              <a:buFontTx/>
              <a:buNone/>
            </a:pPr>
            <a:r>
              <a:rPr lang="en-US" altLang="en-US" dirty="0"/>
              <a:t>School of Computer and Systems Sciences</a:t>
            </a:r>
          </a:p>
          <a:p>
            <a:pPr algn="ctr">
              <a:buFontTx/>
              <a:buNone/>
            </a:pPr>
            <a:r>
              <a:rPr lang="en-US" altLang="en-US" dirty="0"/>
              <a:t>Jawaharlal Nehru University</a:t>
            </a:r>
          </a:p>
          <a:p>
            <a:pPr algn="ctr">
              <a:buFontTx/>
              <a:buNone/>
            </a:pPr>
            <a:r>
              <a:rPr lang="en-US" altLang="en-US" dirty="0"/>
              <a:t>NewDelhi-110067</a:t>
            </a:r>
          </a:p>
          <a:p>
            <a:pPr>
              <a:buFontTx/>
              <a:buNone/>
            </a:pPr>
            <a:r>
              <a:rPr lang="en-US" altLang="en-US" dirty="0"/>
              <a:t> </a:t>
            </a:r>
          </a:p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307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14CD55F-3A94-4A1B-A07E-DCD9D5EFBC27}" type="slidenum">
              <a:rPr lang="ar-SA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42740-6BDB-4918-8F64-A49B294AA3EB}" type="datetime1">
              <a:rPr lang="en-US" smtClean="0"/>
              <a:t>9/5/2022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30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Automatic Image Caption Generation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446" y="1602459"/>
            <a:ext cx="6788213" cy="493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288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05C1C-E2DB-474E-BFEF-491B8ED9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Convolutions: More detail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ADE3CAB-2E74-4BF9-82A9-030B562EEBD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1450" y="2825053"/>
          <a:ext cx="3405887" cy="3197860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377889">
                  <a:extLst>
                    <a:ext uri="{9D8B030D-6E8A-4147-A177-3AD203B41FA5}">
                      <a16:colId xmlns:a16="http://schemas.microsoft.com/office/drawing/2014/main" val="358674903"/>
                    </a:ext>
                  </a:extLst>
                </a:gridCol>
                <a:gridCol w="377889">
                  <a:extLst>
                    <a:ext uri="{9D8B030D-6E8A-4147-A177-3AD203B41FA5}">
                      <a16:colId xmlns:a16="http://schemas.microsoft.com/office/drawing/2014/main" val="3027852823"/>
                    </a:ext>
                  </a:extLst>
                </a:gridCol>
                <a:gridCol w="378587">
                  <a:extLst>
                    <a:ext uri="{9D8B030D-6E8A-4147-A177-3AD203B41FA5}">
                      <a16:colId xmlns:a16="http://schemas.microsoft.com/office/drawing/2014/main" val="332568570"/>
                    </a:ext>
                  </a:extLst>
                </a:gridCol>
                <a:gridCol w="378587">
                  <a:extLst>
                    <a:ext uri="{9D8B030D-6E8A-4147-A177-3AD203B41FA5}">
                      <a16:colId xmlns:a16="http://schemas.microsoft.com/office/drawing/2014/main" val="3252193302"/>
                    </a:ext>
                  </a:extLst>
                </a:gridCol>
                <a:gridCol w="378587">
                  <a:extLst>
                    <a:ext uri="{9D8B030D-6E8A-4147-A177-3AD203B41FA5}">
                      <a16:colId xmlns:a16="http://schemas.microsoft.com/office/drawing/2014/main" val="1153142342"/>
                    </a:ext>
                  </a:extLst>
                </a:gridCol>
                <a:gridCol w="378587">
                  <a:extLst>
                    <a:ext uri="{9D8B030D-6E8A-4147-A177-3AD203B41FA5}">
                      <a16:colId xmlns:a16="http://schemas.microsoft.com/office/drawing/2014/main" val="2273045630"/>
                    </a:ext>
                  </a:extLst>
                </a:gridCol>
                <a:gridCol w="378587">
                  <a:extLst>
                    <a:ext uri="{9D8B030D-6E8A-4147-A177-3AD203B41FA5}">
                      <a16:colId xmlns:a16="http://schemas.microsoft.com/office/drawing/2014/main" val="3977394726"/>
                    </a:ext>
                  </a:extLst>
                </a:gridCol>
                <a:gridCol w="378587">
                  <a:extLst>
                    <a:ext uri="{9D8B030D-6E8A-4147-A177-3AD203B41FA5}">
                      <a16:colId xmlns:a16="http://schemas.microsoft.com/office/drawing/2014/main" val="2636467972"/>
                    </a:ext>
                  </a:extLst>
                </a:gridCol>
                <a:gridCol w="378587">
                  <a:extLst>
                    <a:ext uri="{9D8B030D-6E8A-4147-A177-3AD203B41FA5}">
                      <a16:colId xmlns:a16="http://schemas.microsoft.com/office/drawing/2014/main" val="2304363192"/>
                    </a:ext>
                  </a:extLst>
                </a:gridCol>
              </a:tblGrid>
              <a:tr h="3517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:a16="http://schemas.microsoft.com/office/drawing/2014/main" val="74759805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:a16="http://schemas.microsoft.com/office/drawing/2014/main" val="2419868115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:a16="http://schemas.microsoft.com/office/drawing/2014/main" val="622725410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:a16="http://schemas.microsoft.com/office/drawing/2014/main" val="1156185933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:a16="http://schemas.microsoft.com/office/drawing/2014/main" val="573075231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:a16="http://schemas.microsoft.com/office/drawing/2014/main" val="1605428664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:a16="http://schemas.microsoft.com/office/drawing/2014/main" val="896672846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:a16="http://schemas.microsoft.com/office/drawing/2014/main" val="4254539662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:a16="http://schemas.microsoft.com/office/drawing/2014/main" val="75861310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88C0E-8C6D-420E-A75A-01BC316F2E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1" y="6356351"/>
            <a:ext cx="2057400" cy="365125"/>
          </a:xfrm>
        </p:spPr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D9861-7042-4DA6-94E3-40B0943C6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100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996C6A-4422-438E-AEFB-0591751EEDA0}"/>
              </a:ext>
            </a:extLst>
          </p:cNvPr>
          <p:cNvSpPr txBox="1"/>
          <p:nvPr/>
        </p:nvSpPr>
        <p:spPr>
          <a:xfrm>
            <a:off x="628650" y="1931919"/>
            <a:ext cx="64383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 practice: Common to zero pad the border</a:t>
            </a: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4B578-3B16-478C-BDA8-FE3BF7060018}"/>
              </a:ext>
            </a:extLst>
          </p:cNvPr>
          <p:cNvSpPr txBox="1"/>
          <p:nvPr/>
        </p:nvSpPr>
        <p:spPr>
          <a:xfrm>
            <a:off x="3577337" y="2911814"/>
            <a:ext cx="556666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000" dirty="0"/>
              <a:t>Output size: (W−F+2P)/S  +1</a:t>
            </a:r>
          </a:p>
          <a:p>
            <a:r>
              <a:rPr lang="en-US" sz="3000" dirty="0"/>
              <a:t>Input volume: 32x32x3 </a:t>
            </a:r>
          </a:p>
          <a:p>
            <a:r>
              <a:rPr lang="en-US" sz="3000" dirty="0"/>
              <a:t>10 5x5 filters with stride 1, pad 2</a:t>
            </a:r>
          </a:p>
          <a:p>
            <a:endParaRPr lang="en-US" sz="3000" dirty="0"/>
          </a:p>
          <a:p>
            <a:r>
              <a:rPr lang="en-US" sz="3000" b="1" dirty="0"/>
              <a:t>No. of parameters in this layer? </a:t>
            </a:r>
          </a:p>
          <a:p>
            <a:r>
              <a:rPr lang="en-US" sz="3000" dirty="0"/>
              <a:t>Each filter has 5*5*3 + 1 = 76 params =&gt; 76*10 = 760</a:t>
            </a:r>
            <a:endParaRPr lang="en-IN" sz="3000" dirty="0"/>
          </a:p>
          <a:p>
            <a:endParaRPr lang="en-IN" sz="3000" b="1" dirty="0"/>
          </a:p>
        </p:txBody>
      </p:sp>
    </p:spTree>
    <p:extLst>
      <p:ext uri="{BB962C8B-B14F-4D97-AF65-F5344CB8AC3E}">
        <p14:creationId xmlns:p14="http://schemas.microsoft.com/office/powerpoint/2010/main" val="8978479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21440-D0CA-48FF-A7F3-B10A0DD0C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arrangement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0EEB-24C3-42F8-AA60-F3F4D611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447" y="1825625"/>
            <a:ext cx="8621484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Three hyperparameters control the size of the output volume </a:t>
            </a:r>
          </a:p>
          <a:p>
            <a:pPr marL="0" indent="0">
              <a:buNone/>
            </a:pPr>
            <a:r>
              <a:rPr lang="en-US" sz="3200" dirty="0"/>
              <a:t>– Depth: no of filters, each learning to look for something different in the input. </a:t>
            </a:r>
          </a:p>
          <a:p>
            <a:pPr marL="0" indent="0">
              <a:buNone/>
            </a:pPr>
            <a:r>
              <a:rPr lang="en-US" sz="3200" dirty="0"/>
              <a:t>– the stride with which we slide the filter. </a:t>
            </a:r>
          </a:p>
          <a:p>
            <a:pPr marL="0" indent="0">
              <a:buNone/>
            </a:pPr>
            <a:r>
              <a:rPr lang="en-US" sz="3200" dirty="0"/>
              <a:t>– pad the input volume with zeros around the border. </a:t>
            </a:r>
            <a:endParaRPr lang="en-IN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36313-2D23-42FB-8663-F72987779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A3E907-B981-46F2-B1B9-96EEEE006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8939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21440-D0CA-48FF-A7F3-B10A0DD0C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134"/>
            <a:ext cx="7886700" cy="132556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arrangement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0EEB-24C3-42F8-AA60-F3F4D611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447" y="1066052"/>
            <a:ext cx="8843553" cy="5758813"/>
          </a:xfrm>
        </p:spPr>
        <p:txBody>
          <a:bodyPr>
            <a:noAutofit/>
          </a:bodyPr>
          <a:lstStyle/>
          <a:p>
            <a:r>
              <a:rPr lang="en-US" sz="3000" dirty="0"/>
              <a:t>We compute the spatial size of the output volume as a function of </a:t>
            </a:r>
          </a:p>
          <a:p>
            <a:pPr marL="0" indent="0">
              <a:buNone/>
            </a:pPr>
            <a:r>
              <a:rPr lang="en-US" sz="3000" dirty="0"/>
              <a:t>– the input volume size (W) </a:t>
            </a:r>
          </a:p>
          <a:p>
            <a:pPr marL="0" indent="0">
              <a:buNone/>
            </a:pPr>
            <a:r>
              <a:rPr lang="en-US" sz="3000" dirty="0"/>
              <a:t>– the receptive field size of the Conv Layer neurons (F) </a:t>
            </a:r>
          </a:p>
          <a:p>
            <a:pPr marL="0" indent="0">
              <a:buNone/>
            </a:pPr>
            <a:r>
              <a:rPr lang="en-US" sz="3000" dirty="0"/>
              <a:t>– the stride with which they are applied (S) </a:t>
            </a:r>
          </a:p>
          <a:p>
            <a:pPr marL="0" indent="0">
              <a:buNone/>
            </a:pPr>
            <a:r>
              <a:rPr lang="en-US" sz="3000" dirty="0"/>
              <a:t>– the amount of zero padding used (P) on the border. </a:t>
            </a:r>
          </a:p>
          <a:p>
            <a:pPr marL="0" indent="0">
              <a:buNone/>
            </a:pPr>
            <a:r>
              <a:rPr lang="en-US" sz="3000" dirty="0"/>
              <a:t>• The number of neurons that “fit” is given by (W−F+2P)/(S+1) </a:t>
            </a:r>
          </a:p>
          <a:p>
            <a:pPr marL="0" indent="0">
              <a:buNone/>
            </a:pPr>
            <a:r>
              <a:rPr lang="en-US" sz="3000" dirty="0"/>
              <a:t>– For a 7x7 input and a 3x3 filter with stride 1 and pad 0 we would get a 5x5 output.</a:t>
            </a:r>
          </a:p>
          <a:p>
            <a:pPr marL="0" indent="0">
              <a:buNone/>
            </a:pPr>
            <a:r>
              <a:rPr lang="en-US" sz="3000" dirty="0"/>
              <a:t> – With stride 2 we would get a 3x3 output. </a:t>
            </a:r>
            <a:endParaRPr lang="en-IN" sz="3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36313-2D23-42FB-8663-F72987779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A3E907-B981-46F2-B1B9-96EEEE006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562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>
            <a:extLst>
              <a:ext uri="{FF2B5EF4-FFF2-40B4-BE49-F238E27FC236}">
                <a16:creationId xmlns:a16="http://schemas.microsoft.com/office/drawing/2014/main" id="{E858BF41-4675-451B-AA70-0CB97FCC77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Max Pooling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5" name="橢圓 11">
            <a:extLst>
              <a:ext uri="{FF2B5EF4-FFF2-40B4-BE49-F238E27FC236}">
                <a16:creationId xmlns:a16="http://schemas.microsoft.com/office/drawing/2014/main" id="{B7D208C2-5CCB-46FE-BA4C-092D31107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3284538"/>
            <a:ext cx="719138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6" name="橢圓 12">
            <a:extLst>
              <a:ext uri="{FF2B5EF4-FFF2-40B4-BE49-F238E27FC236}">
                <a16:creationId xmlns:a16="http://schemas.microsoft.com/office/drawing/2014/main" id="{DA11CA23-2CF4-4656-AF32-D1A505674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32845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7" name="橢圓 13">
            <a:extLst>
              <a:ext uri="{FF2B5EF4-FFF2-40B4-BE49-F238E27FC236}">
                <a16:creationId xmlns:a16="http://schemas.microsoft.com/office/drawing/2014/main" id="{E8447F74-C510-43EB-877C-9BEEDDA69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688" y="32845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8" name="橢圓 14">
            <a:extLst>
              <a:ext uri="{FF2B5EF4-FFF2-40B4-BE49-F238E27FC236}">
                <a16:creationId xmlns:a16="http://schemas.microsoft.com/office/drawing/2014/main" id="{48DD568A-FB5D-45DE-92C2-767C4E9F1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063" y="32845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9" name="橢圓 15">
            <a:extLst>
              <a:ext uri="{FF2B5EF4-FFF2-40B4-BE49-F238E27FC236}">
                <a16:creationId xmlns:a16="http://schemas.microsoft.com/office/drawing/2014/main" id="{2ADB95DA-412C-4007-8046-9805BA528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4084638"/>
            <a:ext cx="719138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0" name="橢圓 16">
            <a:extLst>
              <a:ext uri="{FF2B5EF4-FFF2-40B4-BE49-F238E27FC236}">
                <a16:creationId xmlns:a16="http://schemas.microsoft.com/office/drawing/2014/main" id="{A7244F03-B6AD-4072-8C3C-9E9098642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40846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17">
            <a:extLst>
              <a:ext uri="{FF2B5EF4-FFF2-40B4-BE49-F238E27FC236}">
                <a16:creationId xmlns:a16="http://schemas.microsoft.com/office/drawing/2014/main" id="{7399AC61-DC4A-441D-A69C-919649FB2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688" y="40846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橢圓 18">
            <a:extLst>
              <a:ext uri="{FF2B5EF4-FFF2-40B4-BE49-F238E27FC236}">
                <a16:creationId xmlns:a16="http://schemas.microsoft.com/office/drawing/2014/main" id="{81D1F0F5-4832-4B91-A251-12F9B0379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063" y="40846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" name="橢圓 19">
            <a:extLst>
              <a:ext uri="{FF2B5EF4-FFF2-40B4-BE49-F238E27FC236}">
                <a16:creationId xmlns:a16="http://schemas.microsoft.com/office/drawing/2014/main" id="{98A03455-4ED7-41F2-BB06-ED99B7873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4943475"/>
            <a:ext cx="719138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4" name="橢圓 20">
            <a:extLst>
              <a:ext uri="{FF2B5EF4-FFF2-40B4-BE49-F238E27FC236}">
                <a16:creationId xmlns:a16="http://schemas.microsoft.com/office/drawing/2014/main" id="{CD8E6D6A-74A2-4B5B-BE40-75D898C8F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494347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5" name="橢圓 21">
            <a:extLst>
              <a:ext uri="{FF2B5EF4-FFF2-40B4-BE49-F238E27FC236}">
                <a16:creationId xmlns:a16="http://schemas.microsoft.com/office/drawing/2014/main" id="{1AE68ED0-399A-45B3-882F-4BD14C1D7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688" y="49434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6" name="橢圓 22">
            <a:extLst>
              <a:ext uri="{FF2B5EF4-FFF2-40B4-BE49-F238E27FC236}">
                <a16:creationId xmlns:a16="http://schemas.microsoft.com/office/drawing/2014/main" id="{B232609D-0319-492F-A9DB-0A311CBE1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063" y="49434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7" name="橢圓 23">
            <a:extLst>
              <a:ext uri="{FF2B5EF4-FFF2-40B4-BE49-F238E27FC236}">
                <a16:creationId xmlns:a16="http://schemas.microsoft.com/office/drawing/2014/main" id="{22C2DF21-226E-42E8-B16C-EC119D18C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5743575"/>
            <a:ext cx="719138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8" name="橢圓 24">
            <a:extLst>
              <a:ext uri="{FF2B5EF4-FFF2-40B4-BE49-F238E27FC236}">
                <a16:creationId xmlns:a16="http://schemas.microsoft.com/office/drawing/2014/main" id="{EBD9BECB-6EB7-4F75-A456-D30093A6C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574357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9" name="橢圓 25">
            <a:extLst>
              <a:ext uri="{FF2B5EF4-FFF2-40B4-BE49-F238E27FC236}">
                <a16:creationId xmlns:a16="http://schemas.microsoft.com/office/drawing/2014/main" id="{08887B7F-8D7D-4BCC-97F6-7D557F13D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688" y="57435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0" name="橢圓 26">
            <a:extLst>
              <a:ext uri="{FF2B5EF4-FFF2-40B4-BE49-F238E27FC236}">
                <a16:creationId xmlns:a16="http://schemas.microsoft.com/office/drawing/2014/main" id="{6DD20024-016D-4A2E-8BAF-005326792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063" y="57435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graphicFrame>
        <p:nvGraphicFramePr>
          <p:cNvPr id="21" name="表格 34">
            <a:extLst>
              <a:ext uri="{FF2B5EF4-FFF2-40B4-BE49-F238E27FC236}">
                <a16:creationId xmlns:a16="http://schemas.microsoft.com/office/drawing/2014/main" id="{D26EDFF4-2FD9-4BCC-9288-5729F4114BF1}"/>
              </a:ext>
            </a:extLst>
          </p:cNvPr>
          <p:cNvGraphicFramePr>
            <a:graphicFrameLocks noGrp="1"/>
          </p:cNvGraphicFramePr>
          <p:nvPr/>
        </p:nvGraphicFramePr>
        <p:xfrm>
          <a:off x="5711825" y="161766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文字方塊 35">
            <a:extLst>
              <a:ext uri="{FF2B5EF4-FFF2-40B4-BE49-F238E27FC236}">
                <a16:creationId xmlns:a16="http://schemas.microsoft.com/office/drawing/2014/main" id="{81A589E7-DC7E-42ED-959A-D01909BED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900" y="2085975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Filter 2</a:t>
            </a:r>
            <a:endParaRPr lang="zh-TW" altLang="en-US" sz="2400"/>
          </a:p>
        </p:txBody>
      </p:sp>
      <p:sp>
        <p:nvSpPr>
          <p:cNvPr id="23" name="橢圓 41">
            <a:extLst>
              <a:ext uri="{FF2B5EF4-FFF2-40B4-BE49-F238E27FC236}">
                <a16:creationId xmlns:a16="http://schemas.microsoft.com/office/drawing/2014/main" id="{8408EF3C-F60B-408A-BDE2-906B54DE7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25" y="33543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4" name="橢圓 42">
            <a:extLst>
              <a:ext uri="{FF2B5EF4-FFF2-40B4-BE49-F238E27FC236}">
                <a16:creationId xmlns:a16="http://schemas.microsoft.com/office/drawing/2014/main" id="{E2545F41-A4BE-4100-845A-E5814B7B4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0" y="33543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5" name="橢圓 43">
            <a:extLst>
              <a:ext uri="{FF2B5EF4-FFF2-40B4-BE49-F238E27FC236}">
                <a16:creationId xmlns:a16="http://schemas.microsoft.com/office/drawing/2014/main" id="{33506B86-1DEC-4909-BED3-A2BE419C8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33543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6" name="橢圓 44">
            <a:extLst>
              <a:ext uri="{FF2B5EF4-FFF2-40B4-BE49-F238E27FC236}">
                <a16:creationId xmlns:a16="http://schemas.microsoft.com/office/drawing/2014/main" id="{95279291-EFA8-4C7E-B9A6-074347081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33543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7" name="橢圓 45">
            <a:extLst>
              <a:ext uri="{FF2B5EF4-FFF2-40B4-BE49-F238E27FC236}">
                <a16:creationId xmlns:a16="http://schemas.microsoft.com/office/drawing/2014/main" id="{705EF7D6-7E45-4DCF-ABC8-FBD5A22A1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25" y="41544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8" name="橢圓 46">
            <a:extLst>
              <a:ext uri="{FF2B5EF4-FFF2-40B4-BE49-F238E27FC236}">
                <a16:creationId xmlns:a16="http://schemas.microsoft.com/office/drawing/2014/main" id="{714C4777-473B-4204-9F1B-DCD0BD94B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0" y="41544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9" name="橢圓 47">
            <a:extLst>
              <a:ext uri="{FF2B5EF4-FFF2-40B4-BE49-F238E27FC236}">
                <a16:creationId xmlns:a16="http://schemas.microsoft.com/office/drawing/2014/main" id="{9E4A2F76-0A85-4DEA-9D98-B60044FCE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41544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0" name="橢圓 48">
            <a:extLst>
              <a:ext uri="{FF2B5EF4-FFF2-40B4-BE49-F238E27FC236}">
                <a16:creationId xmlns:a16="http://schemas.microsoft.com/office/drawing/2014/main" id="{C8882CBE-A2E9-4BC9-BC9B-B512D5A74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41544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1" name="橢圓 49">
            <a:extLst>
              <a:ext uri="{FF2B5EF4-FFF2-40B4-BE49-F238E27FC236}">
                <a16:creationId xmlns:a16="http://schemas.microsoft.com/office/drawing/2014/main" id="{85EB30D5-9CD8-4980-85DD-687E53A98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25" y="50117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2" name="橢圓 50">
            <a:extLst>
              <a:ext uri="{FF2B5EF4-FFF2-40B4-BE49-F238E27FC236}">
                <a16:creationId xmlns:a16="http://schemas.microsoft.com/office/drawing/2014/main" id="{DE8E3188-546A-4803-8FC5-7A5C4B5A3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0" y="50117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3" name="橢圓 51">
            <a:extLst>
              <a:ext uri="{FF2B5EF4-FFF2-40B4-BE49-F238E27FC236}">
                <a16:creationId xmlns:a16="http://schemas.microsoft.com/office/drawing/2014/main" id="{3AC68C0D-05E9-4D96-B517-9B976FB29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50117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4" name="橢圓 52">
            <a:extLst>
              <a:ext uri="{FF2B5EF4-FFF2-40B4-BE49-F238E27FC236}">
                <a16:creationId xmlns:a16="http://schemas.microsoft.com/office/drawing/2014/main" id="{96746718-2CCF-4C02-B33C-1634DBFE5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50117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5" name="橢圓 53">
            <a:extLst>
              <a:ext uri="{FF2B5EF4-FFF2-40B4-BE49-F238E27FC236}">
                <a16:creationId xmlns:a16="http://schemas.microsoft.com/office/drawing/2014/main" id="{593EDC31-D770-4EA7-B34C-B42E86291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25" y="58118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6" name="橢圓 54">
            <a:extLst>
              <a:ext uri="{FF2B5EF4-FFF2-40B4-BE49-F238E27FC236}">
                <a16:creationId xmlns:a16="http://schemas.microsoft.com/office/drawing/2014/main" id="{F277A0F8-7570-43FD-B213-5AB1CDD28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0" y="58118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7" name="橢圓 55">
            <a:extLst>
              <a:ext uri="{FF2B5EF4-FFF2-40B4-BE49-F238E27FC236}">
                <a16:creationId xmlns:a16="http://schemas.microsoft.com/office/drawing/2014/main" id="{9F1F029C-5D2E-4FFC-B359-0FDEFF3E9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58118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-4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8" name="橢圓 56">
            <a:extLst>
              <a:ext uri="{FF2B5EF4-FFF2-40B4-BE49-F238E27FC236}">
                <a16:creationId xmlns:a16="http://schemas.microsoft.com/office/drawing/2014/main" id="{58531083-21E9-4B53-A80E-932B586BE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58118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graphicFrame>
        <p:nvGraphicFramePr>
          <p:cNvPr id="39" name="表格 57">
            <a:extLst>
              <a:ext uri="{FF2B5EF4-FFF2-40B4-BE49-F238E27FC236}">
                <a16:creationId xmlns:a16="http://schemas.microsoft.com/office/drawing/2014/main" id="{A705F7A7-5234-471E-86B0-805D432F4B85}"/>
              </a:ext>
            </a:extLst>
          </p:cNvPr>
          <p:cNvGraphicFramePr>
            <a:graphicFrameLocks noGrp="1"/>
          </p:cNvGraphicFramePr>
          <p:nvPr/>
        </p:nvGraphicFramePr>
        <p:xfrm>
          <a:off x="1706563" y="161766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文字方塊 58">
            <a:extLst>
              <a:ext uri="{FF2B5EF4-FFF2-40B4-BE49-F238E27FC236}">
                <a16:creationId xmlns:a16="http://schemas.microsoft.com/office/drawing/2014/main" id="{6E318B37-5CDC-4A50-84A2-A5A42AB74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8988" y="207168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Filter 1</a:t>
            </a:r>
            <a:endParaRPr lang="zh-TW" altLang="en-US" sz="2400"/>
          </a:p>
        </p:txBody>
      </p:sp>
      <p:sp>
        <p:nvSpPr>
          <p:cNvPr id="41" name="矩形 2">
            <a:extLst>
              <a:ext uri="{FF2B5EF4-FFF2-40B4-BE49-F238E27FC236}">
                <a16:creationId xmlns:a16="http://schemas.microsoft.com/office/drawing/2014/main" id="{AE404719-EA8A-4570-803C-EC0AE96ECBF5}"/>
              </a:ext>
            </a:extLst>
          </p:cNvPr>
          <p:cNvSpPr/>
          <p:nvPr/>
        </p:nvSpPr>
        <p:spPr>
          <a:xfrm>
            <a:off x="895350" y="3284538"/>
            <a:ext cx="1562100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42" name="矩形 67">
            <a:extLst>
              <a:ext uri="{FF2B5EF4-FFF2-40B4-BE49-F238E27FC236}">
                <a16:creationId xmlns:a16="http://schemas.microsoft.com/office/drawing/2014/main" id="{1E425DBF-0FE7-422F-92B8-5C7522295039}"/>
              </a:ext>
            </a:extLst>
          </p:cNvPr>
          <p:cNvSpPr/>
          <p:nvPr/>
        </p:nvSpPr>
        <p:spPr>
          <a:xfrm>
            <a:off x="2579688" y="3284538"/>
            <a:ext cx="1560512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43" name="矩形 68">
            <a:extLst>
              <a:ext uri="{FF2B5EF4-FFF2-40B4-BE49-F238E27FC236}">
                <a16:creationId xmlns:a16="http://schemas.microsoft.com/office/drawing/2014/main" id="{D4DE1C71-240F-484F-91ED-1E0899EDBBE1}"/>
              </a:ext>
            </a:extLst>
          </p:cNvPr>
          <p:cNvSpPr/>
          <p:nvPr/>
        </p:nvSpPr>
        <p:spPr>
          <a:xfrm>
            <a:off x="895350" y="4940300"/>
            <a:ext cx="1562100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44" name="矩形 69">
            <a:extLst>
              <a:ext uri="{FF2B5EF4-FFF2-40B4-BE49-F238E27FC236}">
                <a16:creationId xmlns:a16="http://schemas.microsoft.com/office/drawing/2014/main" id="{6E4DC519-600F-42AF-8DE1-881D9E40CD0F}"/>
              </a:ext>
            </a:extLst>
          </p:cNvPr>
          <p:cNvSpPr/>
          <p:nvPr/>
        </p:nvSpPr>
        <p:spPr>
          <a:xfrm>
            <a:off x="2579688" y="4940300"/>
            <a:ext cx="1560512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45" name="矩形 70">
            <a:extLst>
              <a:ext uri="{FF2B5EF4-FFF2-40B4-BE49-F238E27FC236}">
                <a16:creationId xmlns:a16="http://schemas.microsoft.com/office/drawing/2014/main" id="{8C16657B-182B-4B8D-AFC4-83D97674EB86}"/>
              </a:ext>
            </a:extLst>
          </p:cNvPr>
          <p:cNvSpPr/>
          <p:nvPr/>
        </p:nvSpPr>
        <p:spPr>
          <a:xfrm>
            <a:off x="5064125" y="3325813"/>
            <a:ext cx="1562100" cy="151923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46" name="矩形 71">
            <a:extLst>
              <a:ext uri="{FF2B5EF4-FFF2-40B4-BE49-F238E27FC236}">
                <a16:creationId xmlns:a16="http://schemas.microsoft.com/office/drawing/2014/main" id="{0DB125DD-40DB-4DB6-833E-89444FD89FEC}"/>
              </a:ext>
            </a:extLst>
          </p:cNvPr>
          <p:cNvSpPr/>
          <p:nvPr/>
        </p:nvSpPr>
        <p:spPr>
          <a:xfrm>
            <a:off x="6748463" y="3325813"/>
            <a:ext cx="1560512" cy="151923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47" name="矩形 72">
            <a:extLst>
              <a:ext uri="{FF2B5EF4-FFF2-40B4-BE49-F238E27FC236}">
                <a16:creationId xmlns:a16="http://schemas.microsoft.com/office/drawing/2014/main" id="{127D0B9D-9A24-4F71-9FD0-7D28DD5164C5}"/>
              </a:ext>
            </a:extLst>
          </p:cNvPr>
          <p:cNvSpPr/>
          <p:nvPr/>
        </p:nvSpPr>
        <p:spPr>
          <a:xfrm>
            <a:off x="5064125" y="4981575"/>
            <a:ext cx="1562100" cy="151923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48" name="矩形 73">
            <a:extLst>
              <a:ext uri="{FF2B5EF4-FFF2-40B4-BE49-F238E27FC236}">
                <a16:creationId xmlns:a16="http://schemas.microsoft.com/office/drawing/2014/main" id="{0CB432EC-D64B-4E51-A4ED-757AC2AA4CDC}"/>
              </a:ext>
            </a:extLst>
          </p:cNvPr>
          <p:cNvSpPr/>
          <p:nvPr/>
        </p:nvSpPr>
        <p:spPr>
          <a:xfrm>
            <a:off x="6748463" y="4981575"/>
            <a:ext cx="1560512" cy="151923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9" grpId="0" animBg="1"/>
      <p:bldP spid="29" grpId="1" animBg="1"/>
      <p:bldP spid="30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38" grpId="0" animBg="1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>
            <a:extLst>
              <a:ext uri="{FF2B5EF4-FFF2-40B4-BE49-F238E27FC236}">
                <a16:creationId xmlns:a16="http://schemas.microsoft.com/office/drawing/2014/main" id="{804BAE36-0F15-4C47-B354-A9500857F6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Why Pooling?</a:t>
            </a:r>
            <a:endParaRPr lang="zh-TW" altLang="en-US" dirty="0"/>
          </a:p>
        </p:txBody>
      </p:sp>
      <p:sp>
        <p:nvSpPr>
          <p:cNvPr id="19459" name="內容版面配置區 2">
            <a:extLst>
              <a:ext uri="{FF2B5EF4-FFF2-40B4-BE49-F238E27FC236}">
                <a16:creationId xmlns:a16="http://schemas.microsoft.com/office/drawing/2014/main" id="{89D71D97-EABB-4AB8-89AF-86E59FB5C3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sz="2800"/>
              <a:t>Subsampling pixels will not change the object</a:t>
            </a:r>
            <a:endParaRPr lang="zh-TW" altLang="en-US" sz="2800"/>
          </a:p>
        </p:txBody>
      </p:sp>
      <p:pic>
        <p:nvPicPr>
          <p:cNvPr id="6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4932A3F3-4054-426B-BE01-DA8290F28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5" y="2924175"/>
            <a:ext cx="3335338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423526F7-7195-4436-A31D-9526E1A6F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38" y="3433763"/>
            <a:ext cx="1757362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右箭號 3">
            <a:extLst>
              <a:ext uri="{FF2B5EF4-FFF2-40B4-BE49-F238E27FC236}">
                <a16:creationId xmlns:a16="http://schemas.microsoft.com/office/drawing/2014/main" id="{884FDD94-1375-442C-87D7-A13E72D3EDA2}"/>
              </a:ext>
            </a:extLst>
          </p:cNvPr>
          <p:cNvSpPr/>
          <p:nvPr/>
        </p:nvSpPr>
        <p:spPr>
          <a:xfrm>
            <a:off x="4397375" y="3627438"/>
            <a:ext cx="1860550" cy="8032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9" name="文字方塊 5">
            <a:extLst>
              <a:ext uri="{FF2B5EF4-FFF2-40B4-BE49-F238E27FC236}">
                <a16:creationId xmlns:a16="http://schemas.microsoft.com/office/drawing/2014/main" id="{EC59865A-FFE4-4441-B108-1D4E8CDBD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1013" y="4424363"/>
            <a:ext cx="2076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rgbClr val="FF0000"/>
                </a:solidFill>
              </a:rPr>
              <a:t>Subsampling</a:t>
            </a:r>
            <a:endParaRPr lang="zh-TW" altLang="en-US" sz="2400">
              <a:solidFill>
                <a:srgbClr val="FF0000"/>
              </a:solidFill>
            </a:endParaRPr>
          </a:p>
        </p:txBody>
      </p:sp>
      <p:sp>
        <p:nvSpPr>
          <p:cNvPr id="10" name="文字方塊 6">
            <a:extLst>
              <a:ext uri="{FF2B5EF4-FFF2-40B4-BE49-F238E27FC236}">
                <a16:creationId xmlns:a16="http://schemas.microsoft.com/office/drawing/2014/main" id="{034911B5-5722-4669-8E7E-3D83BE635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425" y="2408238"/>
            <a:ext cx="1495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/>
              <a:t>bird</a:t>
            </a:r>
            <a:endParaRPr lang="zh-TW" altLang="en-US" sz="2800"/>
          </a:p>
        </p:txBody>
      </p:sp>
      <p:sp>
        <p:nvSpPr>
          <p:cNvPr id="11" name="文字方塊 8">
            <a:extLst>
              <a:ext uri="{FF2B5EF4-FFF2-40B4-BE49-F238E27FC236}">
                <a16:creationId xmlns:a16="http://schemas.microsoft.com/office/drawing/2014/main" id="{DBA39FB5-4FE1-4C45-97C2-A394B1342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0" y="2900363"/>
            <a:ext cx="14938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/>
              <a:t>bird</a:t>
            </a:r>
            <a:endParaRPr lang="zh-TW" altLang="en-US" sz="2800"/>
          </a:p>
        </p:txBody>
      </p:sp>
      <p:sp>
        <p:nvSpPr>
          <p:cNvPr id="12" name="文字方塊 7">
            <a:extLst>
              <a:ext uri="{FF2B5EF4-FFF2-40B4-BE49-F238E27FC236}">
                <a16:creationId xmlns:a16="http://schemas.microsoft.com/office/drawing/2014/main" id="{185EFF08-7377-4EC7-9AAC-B1DB5B37A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463" y="5511800"/>
            <a:ext cx="7735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zh-TW" sz="2400" dirty="0"/>
              <a:t>We can subsample the pixels to make image smaller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9A65984-D814-43A5-93FE-F9CCBCF19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463" y="6021388"/>
            <a:ext cx="721524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zh-TW" sz="2400" dirty="0"/>
              <a:t>Fewer parameters to characterize the image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>
            <a:extLst>
              <a:ext uri="{FF2B5EF4-FFF2-40B4-BE49-F238E27FC236}">
                <a16:creationId xmlns:a16="http://schemas.microsoft.com/office/drawing/2014/main" id="{804BAE36-0F15-4C47-B354-A9500857F6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Why Pooling?</a:t>
            </a:r>
            <a:endParaRPr lang="zh-TW" altLang="en-US" dirty="0"/>
          </a:p>
        </p:txBody>
      </p:sp>
      <p:sp>
        <p:nvSpPr>
          <p:cNvPr id="19459" name="內容版面配置區 2">
            <a:extLst>
              <a:ext uri="{FF2B5EF4-FFF2-40B4-BE49-F238E27FC236}">
                <a16:creationId xmlns:a16="http://schemas.microsoft.com/office/drawing/2014/main" id="{89D71D97-EABB-4AB8-89AF-86E59FB5C3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4868790"/>
          </a:xfrm>
        </p:spPr>
        <p:txBody>
          <a:bodyPr/>
          <a:lstStyle/>
          <a:p>
            <a:endParaRPr lang="zh-TW" altLang="en-US" sz="2800" dirty="0"/>
          </a:p>
        </p:txBody>
      </p:sp>
      <p:pic>
        <p:nvPicPr>
          <p:cNvPr id="6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4932A3F3-4054-426B-BE01-DA8290F28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5" y="2924175"/>
            <a:ext cx="3335338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423526F7-7195-4436-A31D-9526E1A6F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38" y="3433763"/>
            <a:ext cx="1757362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右箭號 3">
            <a:extLst>
              <a:ext uri="{FF2B5EF4-FFF2-40B4-BE49-F238E27FC236}">
                <a16:creationId xmlns:a16="http://schemas.microsoft.com/office/drawing/2014/main" id="{884FDD94-1375-442C-87D7-A13E72D3EDA2}"/>
              </a:ext>
            </a:extLst>
          </p:cNvPr>
          <p:cNvSpPr/>
          <p:nvPr/>
        </p:nvSpPr>
        <p:spPr>
          <a:xfrm>
            <a:off x="4397375" y="3627438"/>
            <a:ext cx="1860550" cy="8032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9" name="文字方塊 5">
            <a:extLst>
              <a:ext uri="{FF2B5EF4-FFF2-40B4-BE49-F238E27FC236}">
                <a16:creationId xmlns:a16="http://schemas.microsoft.com/office/drawing/2014/main" id="{EC59865A-FFE4-4441-B108-1D4E8CDBD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1013" y="4424363"/>
            <a:ext cx="2076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rgbClr val="FF0000"/>
                </a:solidFill>
              </a:rPr>
              <a:t>Subsampling</a:t>
            </a:r>
            <a:endParaRPr lang="zh-TW" altLang="en-US" sz="2400">
              <a:solidFill>
                <a:srgbClr val="FF0000"/>
              </a:solidFill>
            </a:endParaRPr>
          </a:p>
        </p:txBody>
      </p:sp>
      <p:sp>
        <p:nvSpPr>
          <p:cNvPr id="10" name="文字方塊 6">
            <a:extLst>
              <a:ext uri="{FF2B5EF4-FFF2-40B4-BE49-F238E27FC236}">
                <a16:creationId xmlns:a16="http://schemas.microsoft.com/office/drawing/2014/main" id="{034911B5-5722-4669-8E7E-3D83BE635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425" y="2408238"/>
            <a:ext cx="1495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/>
              <a:t>bird</a:t>
            </a:r>
            <a:endParaRPr lang="zh-TW" altLang="en-US" sz="2800"/>
          </a:p>
        </p:txBody>
      </p:sp>
      <p:sp>
        <p:nvSpPr>
          <p:cNvPr id="11" name="文字方塊 8">
            <a:extLst>
              <a:ext uri="{FF2B5EF4-FFF2-40B4-BE49-F238E27FC236}">
                <a16:creationId xmlns:a16="http://schemas.microsoft.com/office/drawing/2014/main" id="{DBA39FB5-4FE1-4C45-97C2-A394B1342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0" y="2900363"/>
            <a:ext cx="14938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/>
              <a:t>bird</a:t>
            </a:r>
            <a:endParaRPr lang="zh-TW" altLang="en-US" sz="2800"/>
          </a:p>
        </p:txBody>
      </p:sp>
      <p:sp>
        <p:nvSpPr>
          <p:cNvPr id="12" name="文字方塊 7">
            <a:extLst>
              <a:ext uri="{FF2B5EF4-FFF2-40B4-BE49-F238E27FC236}">
                <a16:creationId xmlns:a16="http://schemas.microsoft.com/office/drawing/2014/main" id="{185EFF08-7377-4EC7-9AAC-B1DB5B37A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463" y="5511800"/>
            <a:ext cx="773588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IN" sz="2400" dirty="0"/>
              <a:t>Invariance to small transformations</a:t>
            </a:r>
          </a:p>
          <a:p>
            <a:pPr marL="342900" indent="-342900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400" dirty="0"/>
              <a:t>Larger receptive fields (neurons see more of input)</a:t>
            </a:r>
            <a:endParaRPr lang="en-IN" sz="2400" dirty="0"/>
          </a:p>
          <a:p>
            <a:pPr>
              <a:spcBef>
                <a:spcPct val="0"/>
              </a:spcBef>
              <a:buClrTx/>
              <a:buNone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0196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EE21-0901-42D9-BB8F-3131E2DD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4467"/>
            <a:ext cx="7886700" cy="984182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Pooling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4987A-43C2-4CE0-ABF0-1B4BE866E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1" y="1201784"/>
            <a:ext cx="8791302" cy="5264330"/>
          </a:xfrm>
        </p:spPr>
        <p:txBody>
          <a:bodyPr>
            <a:normAutofit/>
          </a:bodyPr>
          <a:lstStyle/>
          <a:p>
            <a:r>
              <a:rPr lang="en-US" dirty="0"/>
              <a:t>Insertion of pooling layer: </a:t>
            </a:r>
          </a:p>
          <a:p>
            <a:pPr marL="0" indent="0">
              <a:buNone/>
            </a:pPr>
            <a:r>
              <a:rPr lang="en-US" dirty="0"/>
              <a:t>   reduce the spatial size of the representation </a:t>
            </a:r>
          </a:p>
          <a:p>
            <a:pPr marL="0" indent="0">
              <a:buNone/>
            </a:pPr>
            <a:r>
              <a:rPr lang="en-US" dirty="0"/>
              <a:t>   reduce the amount of parameters and computation in the   network, and hence also control overfitting. </a:t>
            </a:r>
          </a:p>
          <a:p>
            <a:r>
              <a:rPr lang="en-US" dirty="0"/>
              <a:t>The Pooling Layer operates independently on every depth slice of the input and resizes it spatially, using the MAX operation. </a:t>
            </a:r>
          </a:p>
          <a:p>
            <a:r>
              <a:rPr lang="en-US" dirty="0"/>
              <a:t>The most common form is a pooling layer with filters of size 2x2 applied with a stride of 2 -- </a:t>
            </a:r>
            <a:r>
              <a:rPr lang="en-US" dirty="0" err="1"/>
              <a:t>downsamples</a:t>
            </a:r>
            <a:r>
              <a:rPr lang="en-US" dirty="0"/>
              <a:t> every depth slice in the input by 2 along both width and height,</a:t>
            </a:r>
          </a:p>
          <a:p>
            <a:r>
              <a:rPr lang="en-US" dirty="0"/>
              <a:t>The depth dimension remains unchanged. 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C5D1D-BAE7-4890-A06D-3FC9D2303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332E7-1CE8-4CDD-8050-824C039EB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513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EE21-0901-42D9-BB8F-3131E2DD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4467"/>
            <a:ext cx="7886700" cy="984182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General Pooling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4987A-43C2-4CE0-ABF0-1B4BE866E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1" y="979715"/>
            <a:ext cx="8791302" cy="5741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Other pooling functions: </a:t>
            </a:r>
          </a:p>
          <a:p>
            <a:r>
              <a:rPr lang="en-IN" dirty="0"/>
              <a:t>Average pooling</a:t>
            </a:r>
          </a:p>
          <a:p>
            <a:r>
              <a:rPr lang="en-IN" dirty="0"/>
              <a:t>L2- norm pooling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C5D1D-BAE7-4890-A06D-3FC9D2303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332E7-1CE8-4CDD-8050-824C039EB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4204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061" y="365126"/>
            <a:ext cx="8744755" cy="1325563"/>
          </a:xfrm>
        </p:spPr>
        <p:txBody>
          <a:bodyPr/>
          <a:lstStyle/>
          <a:p>
            <a:pPr algn="ctr"/>
            <a:r>
              <a:rPr lang="en-US" altLang="en-US" b="1" dirty="0">
                <a:solidFill>
                  <a:srgbClr val="FF0000"/>
                </a:solidFill>
                <a:latin typeface="+mn-lt"/>
              </a:rPr>
              <a:t>Convolutional Neural Network (CNN)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108</a:t>
            </a:fld>
            <a:endParaRPr lang="en-US" dirty="0"/>
          </a:p>
        </p:txBody>
      </p:sp>
      <p:pic>
        <p:nvPicPr>
          <p:cNvPr id="6" name="Picture 3" descr="lenet-architectur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contras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4" y="2240923"/>
            <a:ext cx="9001843" cy="315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706D41-4E73-463F-9683-D9CA34C1C53B}"/>
              </a:ext>
            </a:extLst>
          </p:cNvPr>
          <p:cNvSpPr txBox="1"/>
          <p:nvPr/>
        </p:nvSpPr>
        <p:spPr>
          <a:xfrm>
            <a:off x="1317072" y="5394121"/>
            <a:ext cx="74326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CNN= 6*25+6 + 16*25+16 +120*25+120 + 120*84+84 +84*10+10</a:t>
            </a:r>
          </a:p>
          <a:p>
            <a:endParaRPr lang="en-IN" dirty="0"/>
          </a:p>
          <a:p>
            <a:r>
              <a:rPr lang="en-IN" dirty="0"/>
              <a:t>NN= 1024*6*28*28+ 28*28*6 + 28*28*6*6*14*14+ 6*14*14 + 6*14*14*16*100+1600 + 1600*16*25 + 16*25 +16*25*120 +120 + 120*84+84 +84*10+10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69043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B7A9ADEE-9EC0-4B2F-B2A7-A49541C6E8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</a:rPr>
              <a:t>A CNN compresses a fully connected network in two ways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93A39-70D2-4360-B989-B0658D9CBB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458200" cy="4302125"/>
          </a:xfrm>
        </p:spPr>
        <p:txBody>
          <a:bodyPr/>
          <a:lstStyle/>
          <a:p>
            <a:r>
              <a:rPr lang="en-US" altLang="en-US"/>
              <a:t>Reducing number of connections</a:t>
            </a:r>
          </a:p>
          <a:p>
            <a:r>
              <a:rPr lang="en-US" altLang="en-US"/>
              <a:t>Shared weights on the edges</a:t>
            </a:r>
          </a:p>
          <a:p>
            <a:r>
              <a:rPr lang="en-US" altLang="en-US"/>
              <a:t>Max pooling further reduces the complexity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Health Care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6376" y="1825625"/>
            <a:ext cx="65312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349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1">
            <a:extLst>
              <a:ext uri="{FF2B5EF4-FFF2-40B4-BE49-F238E27FC236}">
                <a16:creationId xmlns:a16="http://schemas.microsoft.com/office/drawing/2014/main" id="{9CFE95D9-3B3A-4557-B546-5FF09F5944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Convolution + Max Pooling</a:t>
            </a:r>
            <a:endParaRPr lang="zh-TW" altLang="en-US" dirty="0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1ED1D6BA-056E-4334-93A9-A6D84C7B47D4}"/>
              </a:ext>
            </a:extLst>
          </p:cNvPr>
          <p:cNvGraphicFramePr>
            <a:graphicFrameLocks/>
          </p:cNvGraphicFramePr>
          <p:nvPr/>
        </p:nvGraphicFramePr>
        <p:xfrm>
          <a:off x="338138" y="2503488"/>
          <a:ext cx="287496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558" name="文字方塊 4">
            <a:extLst>
              <a:ext uri="{FF2B5EF4-FFF2-40B4-BE49-F238E27FC236}">
                <a16:creationId xmlns:a16="http://schemas.microsoft.com/office/drawing/2014/main" id="{0F77607C-1F37-4B27-8A5B-45494B68A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663" y="5492750"/>
            <a:ext cx="2347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6 x 6 image</a:t>
            </a:r>
            <a:endParaRPr lang="zh-TW" altLang="en-US" sz="2400"/>
          </a:p>
        </p:txBody>
      </p:sp>
      <p:sp>
        <p:nvSpPr>
          <p:cNvPr id="7" name="橢圓 5">
            <a:extLst>
              <a:ext uri="{FF2B5EF4-FFF2-40B4-BE49-F238E27FC236}">
                <a16:creationId xmlns:a16="http://schemas.microsoft.com/office/drawing/2014/main" id="{9604530E-7C12-4A48-9DAA-BA5E638B9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238" y="308610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8" name="橢圓 6">
            <a:extLst>
              <a:ext uri="{FF2B5EF4-FFF2-40B4-BE49-F238E27FC236}">
                <a16:creationId xmlns:a16="http://schemas.microsoft.com/office/drawing/2014/main" id="{7904ACDB-7CB2-4F03-A661-8D07952F8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788" y="308610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9" name="橢圓 7">
            <a:extLst>
              <a:ext uri="{FF2B5EF4-FFF2-40B4-BE49-F238E27FC236}">
                <a16:creationId xmlns:a16="http://schemas.microsoft.com/office/drawing/2014/main" id="{2AA73AF4-1884-4C78-AD93-A7D932FD3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788" y="4195763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0" name="橢圓 8">
            <a:extLst>
              <a:ext uri="{FF2B5EF4-FFF2-40B4-BE49-F238E27FC236}">
                <a16:creationId xmlns:a16="http://schemas.microsoft.com/office/drawing/2014/main" id="{CBD93FAD-AA44-4960-8A35-3BEC4A035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238" y="4195763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9">
            <a:extLst>
              <a:ext uri="{FF2B5EF4-FFF2-40B4-BE49-F238E27FC236}">
                <a16:creationId xmlns:a16="http://schemas.microsoft.com/office/drawing/2014/main" id="{0B146118-54E6-4ACF-BAE0-E7DEBFDC8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3303588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橢圓 10">
            <a:extLst>
              <a:ext uri="{FF2B5EF4-FFF2-40B4-BE49-F238E27FC236}">
                <a16:creationId xmlns:a16="http://schemas.microsoft.com/office/drawing/2014/main" id="{D382FC4A-E9A5-4CB5-BC01-33B555294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4625" y="3281363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" name="橢圓 11">
            <a:extLst>
              <a:ext uri="{FF2B5EF4-FFF2-40B4-BE49-F238E27FC236}">
                <a16:creationId xmlns:a16="http://schemas.microsoft.com/office/drawing/2014/main" id="{1164EEC9-DE51-4E75-97ED-B2E412615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4625" y="4352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4" name="橢圓 12">
            <a:extLst>
              <a:ext uri="{FF2B5EF4-FFF2-40B4-BE49-F238E27FC236}">
                <a16:creationId xmlns:a16="http://schemas.microsoft.com/office/drawing/2014/main" id="{93D01307-77F3-4E58-998B-3F2E3D2BD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438" y="43545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1567" name="文字方塊 13">
            <a:extLst>
              <a:ext uri="{FF2B5EF4-FFF2-40B4-BE49-F238E27FC236}">
                <a16:creationId xmlns:a16="http://schemas.microsoft.com/office/drawing/2014/main" id="{A019437B-6F2F-48E0-B8F8-C14230C03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6200" y="5186363"/>
            <a:ext cx="2346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2 x 2 image</a:t>
            </a:r>
            <a:endParaRPr lang="zh-TW" altLang="en-US" sz="2400"/>
          </a:p>
        </p:txBody>
      </p:sp>
      <p:sp>
        <p:nvSpPr>
          <p:cNvPr id="16" name="文字方塊 14">
            <a:extLst>
              <a:ext uri="{FF2B5EF4-FFF2-40B4-BE49-F238E27FC236}">
                <a16:creationId xmlns:a16="http://schemas.microsoft.com/office/drawing/2014/main" id="{8D5BD058-D24A-4ADE-BA70-1A54AEBD05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7313" y="5699125"/>
            <a:ext cx="226695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>
                <a:solidFill>
                  <a:srgbClr val="0000FF"/>
                </a:solidFill>
              </a:rPr>
              <a:t>Each filter 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>
                <a:solidFill>
                  <a:srgbClr val="0000FF"/>
                </a:solidFill>
              </a:rPr>
              <a:t>is a channel</a:t>
            </a:r>
            <a:endParaRPr lang="zh-TW" altLang="en-US" sz="2800">
              <a:solidFill>
                <a:srgbClr val="0000FF"/>
              </a:solidFill>
            </a:endParaRPr>
          </a:p>
        </p:txBody>
      </p:sp>
      <p:sp>
        <p:nvSpPr>
          <p:cNvPr id="17" name="向右箭號 15">
            <a:extLst>
              <a:ext uri="{FF2B5EF4-FFF2-40B4-BE49-F238E27FC236}">
                <a16:creationId xmlns:a16="http://schemas.microsoft.com/office/drawing/2014/main" id="{EFB0F3AB-4C79-43DA-BAC0-31F82B64B2FC}"/>
              </a:ext>
            </a:extLst>
          </p:cNvPr>
          <p:cNvSpPr/>
          <p:nvPr/>
        </p:nvSpPr>
        <p:spPr>
          <a:xfrm>
            <a:off x="3152775" y="2728913"/>
            <a:ext cx="858838" cy="8477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7BA2671-6DB6-49FE-8C3B-967C3F6E9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7313" y="1957388"/>
            <a:ext cx="227965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/>
              <a:t>New image 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/>
              <a:t>but smaller</a:t>
            </a:r>
            <a:endParaRPr lang="zh-TW" altLang="en-US" sz="280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D60A34C-7353-404C-9B48-CD69D1E990AB}"/>
              </a:ext>
            </a:extLst>
          </p:cNvPr>
          <p:cNvSpPr/>
          <p:nvPr/>
        </p:nvSpPr>
        <p:spPr>
          <a:xfrm>
            <a:off x="4014788" y="2609850"/>
            <a:ext cx="1374775" cy="106838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Conv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E7DDA13-1DB8-4E3D-8193-D1D1BB093DD5}"/>
              </a:ext>
            </a:extLst>
          </p:cNvPr>
          <p:cNvSpPr/>
          <p:nvPr/>
        </p:nvSpPr>
        <p:spPr>
          <a:xfrm>
            <a:off x="4011613" y="4187825"/>
            <a:ext cx="1377950" cy="1066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Max</a:t>
            </a:r>
          </a:p>
          <a:p>
            <a:pPr algn="ctr" eaLnBrk="1" hangingPunct="1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Pooling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2EC5778D-E952-40AB-87AB-138F97C2C622}"/>
              </a:ext>
            </a:extLst>
          </p:cNvPr>
          <p:cNvSpPr/>
          <p:nvPr/>
        </p:nvSpPr>
        <p:spPr>
          <a:xfrm>
            <a:off x="5378450" y="4289425"/>
            <a:ext cx="858838" cy="8461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37FFE731-1F45-4F7C-B687-5C66AD11ECC3}"/>
              </a:ext>
            </a:extLst>
          </p:cNvPr>
          <p:cNvSpPr/>
          <p:nvPr/>
        </p:nvSpPr>
        <p:spPr>
          <a:xfrm rot="5400000">
            <a:off x="4454525" y="3517900"/>
            <a:ext cx="492125" cy="8477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>
            <a:extLst>
              <a:ext uri="{FF2B5EF4-FFF2-40B4-BE49-F238E27FC236}">
                <a16:creationId xmlns:a16="http://schemas.microsoft.com/office/drawing/2014/main" id="{1F7AA059-D5C8-46FB-8658-D16B99DCD4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Flattening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grpSp>
        <p:nvGrpSpPr>
          <p:cNvPr id="24579" name="群組 13">
            <a:extLst>
              <a:ext uri="{FF2B5EF4-FFF2-40B4-BE49-F238E27FC236}">
                <a16:creationId xmlns:a16="http://schemas.microsoft.com/office/drawing/2014/main" id="{7823CC13-C6BE-4BF6-8214-092070BBB6D3}"/>
              </a:ext>
            </a:extLst>
          </p:cNvPr>
          <p:cNvGrpSpPr>
            <a:grpSpLocks/>
          </p:cNvGrpSpPr>
          <p:nvPr/>
        </p:nvGrpSpPr>
        <p:grpSpPr bwMode="auto">
          <a:xfrm>
            <a:off x="266700" y="2473325"/>
            <a:ext cx="1943100" cy="2049463"/>
            <a:chOff x="758373" y="2759289"/>
            <a:chExt cx="1943214" cy="2049364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FF2D9547-2AEB-4BEB-B220-488D0DF9ACDF}"/>
                </a:ext>
              </a:extLst>
            </p:cNvPr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0370CD7F-32FC-4C12-BBCA-B7C9AC2667FD}"/>
                </a:ext>
              </a:extLst>
            </p:cNvPr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08417EB9-3161-4BDD-BE29-48B2BDBE2CCE}"/>
                </a:ext>
              </a:extLst>
            </p:cNvPr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E8FB9905-8D32-439D-9982-D955F416B461}"/>
                </a:ext>
              </a:extLst>
            </p:cNvPr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66600E8C-FBB5-43E8-A408-56B433344860}"/>
                </a:ext>
              </a:extLst>
            </p:cNvPr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-1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CFC6E28B-6EE7-4D96-8031-F507A2DAEC6A}"/>
                </a:ext>
              </a:extLst>
            </p:cNvPr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AF10A6E4-75AE-417B-B99F-F06855410494}"/>
                </a:ext>
              </a:extLst>
            </p:cNvPr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3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47718D27-5EE2-444B-98F9-1EC801688FF9}"/>
                </a:ext>
              </a:extLst>
            </p:cNvPr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0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4" name="文字方塊 16">
            <a:extLst>
              <a:ext uri="{FF2B5EF4-FFF2-40B4-BE49-F238E27FC236}">
                <a16:creationId xmlns:a16="http://schemas.microsoft.com/office/drawing/2014/main" id="{E865B090-1945-4BA4-BF6A-D2D3B896F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886200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Flattened</a:t>
            </a:r>
            <a:endParaRPr lang="zh-TW" altLang="en-US" sz="2400"/>
          </a:p>
        </p:txBody>
      </p:sp>
      <p:sp>
        <p:nvSpPr>
          <p:cNvPr id="15" name="橢圓 20">
            <a:extLst>
              <a:ext uri="{FF2B5EF4-FFF2-40B4-BE49-F238E27FC236}">
                <a16:creationId xmlns:a16="http://schemas.microsoft.com/office/drawing/2014/main" id="{65A06B91-98B1-4D19-BA19-CF870380FEC4}"/>
              </a:ext>
            </a:extLst>
          </p:cNvPr>
          <p:cNvSpPr/>
          <p:nvPr/>
        </p:nvSpPr>
        <p:spPr>
          <a:xfrm>
            <a:off x="4212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6" name="橢圓 21">
            <a:extLst>
              <a:ext uri="{FF2B5EF4-FFF2-40B4-BE49-F238E27FC236}">
                <a16:creationId xmlns:a16="http://schemas.microsoft.com/office/drawing/2014/main" id="{45A31D5C-B8DA-4568-B84C-F3B982C6A54B}"/>
              </a:ext>
            </a:extLst>
          </p:cNvPr>
          <p:cNvSpPr/>
          <p:nvPr/>
        </p:nvSpPr>
        <p:spPr>
          <a:xfrm>
            <a:off x="4212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7" name="橢圓 22">
            <a:extLst>
              <a:ext uri="{FF2B5EF4-FFF2-40B4-BE49-F238E27FC236}">
                <a16:creationId xmlns:a16="http://schemas.microsoft.com/office/drawing/2014/main" id="{1ED83C87-9E66-4BA7-AD45-75819718441E}"/>
              </a:ext>
            </a:extLst>
          </p:cNvPr>
          <p:cNvSpPr/>
          <p:nvPr/>
        </p:nvSpPr>
        <p:spPr>
          <a:xfrm>
            <a:off x="4212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8" name="橢圓 23">
            <a:extLst>
              <a:ext uri="{FF2B5EF4-FFF2-40B4-BE49-F238E27FC236}">
                <a16:creationId xmlns:a16="http://schemas.microsoft.com/office/drawing/2014/main" id="{4325FF14-76FF-4793-A70B-EE68101C7F7E}"/>
              </a:ext>
            </a:extLst>
          </p:cNvPr>
          <p:cNvSpPr/>
          <p:nvPr/>
        </p:nvSpPr>
        <p:spPr>
          <a:xfrm>
            <a:off x="4212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9" name="橢圓 24">
            <a:extLst>
              <a:ext uri="{FF2B5EF4-FFF2-40B4-BE49-F238E27FC236}">
                <a16:creationId xmlns:a16="http://schemas.microsoft.com/office/drawing/2014/main" id="{532E37B7-28CF-4DE0-9D5D-7563C04EC71D}"/>
              </a:ext>
            </a:extLst>
          </p:cNvPr>
          <p:cNvSpPr/>
          <p:nvPr/>
        </p:nvSpPr>
        <p:spPr>
          <a:xfrm>
            <a:off x="4212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-1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橢圓 25">
            <a:extLst>
              <a:ext uri="{FF2B5EF4-FFF2-40B4-BE49-F238E27FC236}">
                <a16:creationId xmlns:a16="http://schemas.microsoft.com/office/drawing/2014/main" id="{7C23B104-F984-46E6-B854-CEDBCD65C9BD}"/>
              </a:ext>
            </a:extLst>
          </p:cNvPr>
          <p:cNvSpPr/>
          <p:nvPr/>
        </p:nvSpPr>
        <p:spPr>
          <a:xfrm>
            <a:off x="4212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橢圓 26">
            <a:extLst>
              <a:ext uri="{FF2B5EF4-FFF2-40B4-BE49-F238E27FC236}">
                <a16:creationId xmlns:a16="http://schemas.microsoft.com/office/drawing/2014/main" id="{E0293F5C-46A5-4A34-8709-F02944539661}"/>
              </a:ext>
            </a:extLst>
          </p:cNvPr>
          <p:cNvSpPr/>
          <p:nvPr/>
        </p:nvSpPr>
        <p:spPr>
          <a:xfrm>
            <a:off x="4212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2" name="橢圓 27">
            <a:extLst>
              <a:ext uri="{FF2B5EF4-FFF2-40B4-BE49-F238E27FC236}">
                <a16:creationId xmlns:a16="http://schemas.microsoft.com/office/drawing/2014/main" id="{17CF0861-995F-4E4E-B13F-38B6782DE472}"/>
              </a:ext>
            </a:extLst>
          </p:cNvPr>
          <p:cNvSpPr/>
          <p:nvPr/>
        </p:nvSpPr>
        <p:spPr>
          <a:xfrm>
            <a:off x="4212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3" name="向右箭號 4">
            <a:extLst>
              <a:ext uri="{FF2B5EF4-FFF2-40B4-BE49-F238E27FC236}">
                <a16:creationId xmlns:a16="http://schemas.microsoft.com/office/drawing/2014/main" id="{5202557F-4A12-4878-8295-0898C3555607}"/>
              </a:ext>
            </a:extLst>
          </p:cNvPr>
          <p:cNvSpPr/>
          <p:nvPr/>
        </p:nvSpPr>
        <p:spPr>
          <a:xfrm>
            <a:off x="4987925" y="3190875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4" name="向右箭號 32">
            <a:extLst>
              <a:ext uri="{FF2B5EF4-FFF2-40B4-BE49-F238E27FC236}">
                <a16:creationId xmlns:a16="http://schemas.microsoft.com/office/drawing/2014/main" id="{2DC715AB-4BBE-4F06-9876-30470B6E3340}"/>
              </a:ext>
            </a:extLst>
          </p:cNvPr>
          <p:cNvSpPr/>
          <p:nvPr/>
        </p:nvSpPr>
        <p:spPr>
          <a:xfrm>
            <a:off x="7473950" y="3419475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grpSp>
        <p:nvGrpSpPr>
          <p:cNvPr id="25" name="群組 28">
            <a:extLst>
              <a:ext uri="{FF2B5EF4-FFF2-40B4-BE49-F238E27FC236}">
                <a16:creationId xmlns:a16="http://schemas.microsoft.com/office/drawing/2014/main" id="{18D420B5-D4EE-47A7-97AB-BF5BCF945177}"/>
              </a:ext>
            </a:extLst>
          </p:cNvPr>
          <p:cNvGrpSpPr>
            <a:grpSpLocks/>
          </p:cNvGrpSpPr>
          <p:nvPr/>
        </p:nvGrpSpPr>
        <p:grpSpPr bwMode="auto">
          <a:xfrm>
            <a:off x="5602288" y="2724150"/>
            <a:ext cx="3200400" cy="2506663"/>
            <a:chOff x="-2630921" y="4440114"/>
            <a:chExt cx="3201477" cy="2506507"/>
          </a:xfrm>
        </p:grpSpPr>
        <p:pic>
          <p:nvPicPr>
            <p:cNvPr id="24609" name="圖片 29">
              <a:extLst>
                <a:ext uri="{FF2B5EF4-FFF2-40B4-BE49-F238E27FC236}">
                  <a16:creationId xmlns:a16="http://schemas.microsoft.com/office/drawing/2014/main" id="{853C30C7-81AC-48F1-B157-90BC8C61F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-2630921" y="4440114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30">
              <a:extLst>
                <a:ext uri="{FF2B5EF4-FFF2-40B4-BE49-F238E27FC236}">
                  <a16:creationId xmlns:a16="http://schemas.microsoft.com/office/drawing/2014/main" id="{A50C22A5-CD7A-497B-8109-A5DB606F0964}"/>
                </a:ext>
              </a:extLst>
            </p:cNvPr>
            <p:cNvSpPr txBox="1"/>
            <p:nvPr/>
          </p:nvSpPr>
          <p:spPr>
            <a:xfrm>
              <a:off x="-2630921" y="6238735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向右箭號 33">
            <a:extLst>
              <a:ext uri="{FF2B5EF4-FFF2-40B4-BE49-F238E27FC236}">
                <a16:creationId xmlns:a16="http://schemas.microsoft.com/office/drawing/2014/main" id="{7BDC280C-F097-4DA8-ADF3-1CF04E03B2F3}"/>
              </a:ext>
            </a:extLst>
          </p:cNvPr>
          <p:cNvSpPr/>
          <p:nvPr/>
        </p:nvSpPr>
        <p:spPr>
          <a:xfrm>
            <a:off x="2325688" y="3201988"/>
            <a:ext cx="1831975" cy="7286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 animBg="1"/>
      <p:bldP spid="24" grpId="0" animBg="1"/>
      <p:bldP spid="28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+mn-lt"/>
              </a:rPr>
              <a:t>Going deep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4624994" y="4145123"/>
          <a:ext cx="1752006" cy="11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5728680" imgH="3856320" progId="AcroExch.Document.7">
                  <p:embed/>
                </p:oleObj>
              </mc:Choice>
              <mc:Fallback>
                <p:oleObj name="Acrobat Document" r:id="rId2" imgW="5728680" imgH="3856320" progId="AcroExch.Document.7">
                  <p:embed/>
                  <p:pic>
                    <p:nvPicPr>
                      <p:cNvPr id="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4994" y="4145123"/>
                        <a:ext cx="1752006" cy="11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6681" y="5700397"/>
            <a:ext cx="966716" cy="966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076750" y="5983700"/>
            <a:ext cx="771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/>
              <a:t>pixels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56698" y="4548525"/>
            <a:ext cx="794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/>
              <a:t>edges</a:t>
            </a: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 rot="5400000">
            <a:off x="5323885" y="5113888"/>
            <a:ext cx="232309" cy="728568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/>
          </a:p>
        </p:txBody>
      </p:sp>
      <p:grpSp>
        <p:nvGrpSpPr>
          <p:cNvPr id="10" name="Group 27"/>
          <p:cNvGrpSpPr/>
          <p:nvPr/>
        </p:nvGrpSpPr>
        <p:grpSpPr>
          <a:xfrm>
            <a:off x="4527732" y="2347640"/>
            <a:ext cx="2011362" cy="1379665"/>
            <a:chOff x="2313296" y="1969937"/>
            <a:chExt cx="2011362" cy="1379665"/>
          </a:xfrm>
        </p:grpSpPr>
        <p:graphicFrame>
          <p:nvGraphicFramePr>
            <p:cNvPr id="11" name="Object 91"/>
            <p:cNvGraphicFramePr>
              <a:graphicFrameLocks noChangeAspect="1"/>
            </p:cNvGraphicFramePr>
            <p:nvPr/>
          </p:nvGraphicFramePr>
          <p:xfrm>
            <a:off x="2330119" y="1990702"/>
            <a:ext cx="1962150" cy="1358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crobat Document" r:id="rId5" imgW="5728680" imgH="3843720" progId="AcroExch.Document.7">
                    <p:embed/>
                  </p:oleObj>
                </mc:Choice>
                <mc:Fallback>
                  <p:oleObj name="Acrobat Document" r:id="rId5" imgW="5728680" imgH="3843720" progId="AcroExch.Document.7">
                    <p:embed/>
                    <p:pic>
                      <p:nvPicPr>
                        <p:cNvPr id="11" name="Object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0119" y="1990702"/>
                          <a:ext cx="1962150" cy="1358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 useBgFill="1"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2313296" y="1969937"/>
              <a:ext cx="2011362" cy="338554"/>
            </a:xfrm>
            <a:prstGeom prst="rect">
              <a:avLst/>
            </a:prstGeom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600" dirty="0">
                <a:latin typeface="Calibri" pitchFamily="34" charset="0"/>
              </a:endParaRPr>
            </a:p>
          </p:txBody>
        </p:sp>
      </p:grpSp>
      <p:grpSp>
        <p:nvGrpSpPr>
          <p:cNvPr id="13" name="Group 26"/>
          <p:cNvGrpSpPr/>
          <p:nvPr/>
        </p:nvGrpSpPr>
        <p:grpSpPr>
          <a:xfrm>
            <a:off x="4462332" y="655093"/>
            <a:ext cx="2040139" cy="1620060"/>
            <a:chOff x="487339" y="750628"/>
            <a:chExt cx="2040139" cy="1620060"/>
          </a:xfrm>
        </p:grpSpPr>
        <p:graphicFrame>
          <p:nvGraphicFramePr>
            <p:cNvPr id="14" name="Object 92"/>
            <p:cNvGraphicFramePr>
              <a:graphicFrameLocks noChangeAspect="1"/>
            </p:cNvGraphicFramePr>
            <p:nvPr/>
          </p:nvGraphicFramePr>
          <p:xfrm>
            <a:off x="565328" y="932413"/>
            <a:ext cx="1962150" cy="1438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crobat Document" r:id="rId7" imgW="5728680" imgH="4071960" progId="AcroExch.Document.7">
                    <p:embed/>
                  </p:oleObj>
                </mc:Choice>
                <mc:Fallback>
                  <p:oleObj name="Acrobat Document" r:id="rId7" imgW="5728680" imgH="4071960" progId="AcroExch.Document.7">
                    <p:embed/>
                    <p:pic>
                      <p:nvPicPr>
                        <p:cNvPr id="14" name="Object 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5328" y="932413"/>
                          <a:ext cx="1962150" cy="1438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 useBgFill="1">
          <p:nvSpPr>
            <p:cNvPr id="15" name="TextBox 27"/>
            <p:cNvSpPr txBox="1">
              <a:spLocks noChangeArrowheads="1"/>
            </p:cNvSpPr>
            <p:nvPr/>
          </p:nvSpPr>
          <p:spPr bwMode="auto">
            <a:xfrm>
              <a:off x="487339" y="750628"/>
              <a:ext cx="2011680" cy="338554"/>
            </a:xfrm>
            <a:prstGeom prst="rect">
              <a:avLst/>
            </a:prstGeom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600" dirty="0">
                <a:latin typeface="Calibri" pitchFamily="34" charset="0"/>
              </a:endParaRPr>
            </a:p>
          </p:txBody>
        </p:sp>
      </p:grpSp>
      <p:sp>
        <p:nvSpPr>
          <p:cNvPr id="16" name="AutoShape 4"/>
          <p:cNvSpPr>
            <a:spLocks noChangeArrowheads="1"/>
          </p:cNvSpPr>
          <p:nvPr/>
        </p:nvSpPr>
        <p:spPr bwMode="auto">
          <a:xfrm rot="5400000">
            <a:off x="5361343" y="3613659"/>
            <a:ext cx="232309" cy="728568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/>
          </a:p>
        </p:txBody>
      </p:sp>
      <p:sp>
        <p:nvSpPr>
          <p:cNvPr id="17" name="AutoShape 4"/>
          <p:cNvSpPr>
            <a:spLocks noChangeArrowheads="1"/>
          </p:cNvSpPr>
          <p:nvPr/>
        </p:nvSpPr>
        <p:spPr bwMode="auto">
          <a:xfrm rot="5400000">
            <a:off x="5405242" y="2105307"/>
            <a:ext cx="232309" cy="728568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35521" y="2692736"/>
            <a:ext cx="16324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/>
              <a:t>object parts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000" dirty="0"/>
              <a:t>(combination 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000" dirty="0"/>
              <a:t>of edges)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81982" y="1404665"/>
            <a:ext cx="1659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/>
              <a:t>object models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52348" y="6519446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600" dirty="0"/>
              <a:t>[Honglak Lee]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97573" y="4692139"/>
            <a:ext cx="2083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/>
              <a:t>Training set: Aligned</a:t>
            </a:r>
          </a:p>
          <a:p>
            <a:pPr algn="l">
              <a:spcBef>
                <a:spcPts val="0"/>
              </a:spcBef>
            </a:pPr>
            <a:r>
              <a:rPr lang="en-US" dirty="0"/>
              <a:t>images of faces. </a:t>
            </a:r>
          </a:p>
        </p:txBody>
      </p:sp>
      <p:pic>
        <p:nvPicPr>
          <p:cNvPr id="22" name="Picture 4" descr="mvc-009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73" y="2603014"/>
            <a:ext cx="23622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FE0F2-9A6A-4690-A070-864B5BC89AFE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45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823986" y="325437"/>
            <a:ext cx="7857344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en-US" sz="4000" b="1" dirty="0">
                <a:solidFill>
                  <a:srgbClr val="FF0000"/>
                </a:solidFill>
              </a:rPr>
              <a:t>Convolutional Neural Network (CNN)</a:t>
            </a:r>
            <a:endParaRPr sz="4000" dirty="0">
              <a:latin typeface="Calibri"/>
              <a:cs typeface="Calibri"/>
            </a:endParaRPr>
          </a:p>
        </p:txBody>
      </p:sp>
      <p:pic>
        <p:nvPicPr>
          <p:cNvPr id="2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580" y="1397097"/>
            <a:ext cx="5037028" cy="4519913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605793" y="6056813"/>
            <a:ext cx="4427815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i="1" spc="10" dirty="0">
                <a:latin typeface="Calibri"/>
                <a:cs typeface="Calibri"/>
              </a:rPr>
              <a:t>Visualizing learnt features from different layers of CNN [7,8]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65988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819" y="365126"/>
            <a:ext cx="8796271" cy="1325563"/>
          </a:xfrm>
        </p:spPr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  <a:latin typeface="Calibri"/>
              </a:rPr>
              <a:t>Convolutional Neural Network (CNN)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819" y="1825625"/>
            <a:ext cx="8796271" cy="4351338"/>
          </a:xfrm>
        </p:spPr>
        <p:txBody>
          <a:bodyPr/>
          <a:lstStyle/>
          <a:p>
            <a:r>
              <a:rPr lang="en-US" dirty="0"/>
              <a:t>Compared to standard feedforward neural networks with similarly-sized layers, </a:t>
            </a:r>
          </a:p>
          <a:p>
            <a:pPr marL="0" indent="0">
              <a:buNone/>
            </a:pPr>
            <a:r>
              <a:rPr lang="en-US" dirty="0"/>
              <a:t>   ▪ CNNs have much fewer connections and parameters </a:t>
            </a:r>
          </a:p>
          <a:p>
            <a:pPr marL="0" indent="0">
              <a:buNone/>
            </a:pPr>
            <a:r>
              <a:rPr lang="en-US" dirty="0"/>
              <a:t>   ▪ and so they are easier to train, </a:t>
            </a:r>
          </a:p>
          <a:p>
            <a:pPr marL="0" indent="0">
              <a:buNone/>
            </a:pPr>
            <a:r>
              <a:rPr lang="en-US" dirty="0"/>
              <a:t>   ▪ while their theoretically-best performance is likely to be   only slightly worse.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70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CNN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Transfer learning</a:t>
            </a:r>
          </a:p>
          <a:p>
            <a:r>
              <a:rPr lang="en-US" dirty="0"/>
              <a:t>Fine-tuning the CNN</a:t>
            </a:r>
          </a:p>
          <a:p>
            <a:pPr lvl="1"/>
            <a:r>
              <a:rPr lang="en-US" dirty="0"/>
              <a:t>Keep some early layers</a:t>
            </a:r>
          </a:p>
          <a:p>
            <a:pPr lvl="2"/>
            <a:r>
              <a:rPr lang="en-US" dirty="0"/>
              <a:t>Early layers contain more generic features, edges, color blobs</a:t>
            </a:r>
          </a:p>
          <a:p>
            <a:pPr lvl="2"/>
            <a:r>
              <a:rPr lang="en-US" dirty="0"/>
              <a:t>Common to many visual tasks</a:t>
            </a:r>
          </a:p>
          <a:p>
            <a:pPr lvl="1"/>
            <a:r>
              <a:rPr lang="en-US" dirty="0"/>
              <a:t>Fine-tune the later layers</a:t>
            </a:r>
          </a:p>
          <a:p>
            <a:pPr lvl="2"/>
            <a:r>
              <a:rPr lang="en-US" dirty="0"/>
              <a:t>More specific to the details of the class</a:t>
            </a:r>
          </a:p>
          <a:p>
            <a:r>
              <a:rPr lang="en-US" dirty="0"/>
              <a:t>CNN as feature extractor</a:t>
            </a:r>
          </a:p>
          <a:p>
            <a:pPr lvl="1"/>
            <a:r>
              <a:rPr lang="en-US" dirty="0"/>
              <a:t>Remove the last fully connected layer</a:t>
            </a:r>
          </a:p>
          <a:p>
            <a:pPr lvl="1"/>
            <a:r>
              <a:rPr lang="en-US" dirty="0"/>
              <a:t>A kind of descriptor or CNN codes for the image</a:t>
            </a:r>
          </a:p>
          <a:p>
            <a:pPr lvl="1"/>
            <a:r>
              <a:rPr lang="en-US" dirty="0" err="1"/>
              <a:t>AlexNet</a:t>
            </a:r>
            <a:r>
              <a:rPr lang="en-US" dirty="0"/>
              <a:t> gives a 4096 Dim descriptor</a:t>
            </a:r>
          </a:p>
        </p:txBody>
      </p:sp>
    </p:spTree>
    <p:extLst>
      <p:ext uri="{BB962C8B-B14F-4D97-AF65-F5344CB8AC3E}">
        <p14:creationId xmlns:p14="http://schemas.microsoft.com/office/powerpoint/2010/main" val="6507238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+mn-lt"/>
              </a:rPr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3200" dirty="0"/>
              <a:t>How to decide the number of hidden layers and nodes?</a:t>
            </a:r>
          </a:p>
          <a:p>
            <a:r>
              <a:rPr lang="en-US" sz="3200" dirty="0"/>
              <a:t>Choosing suitable deep learning architecture for a given data</a:t>
            </a:r>
          </a:p>
          <a:p>
            <a:r>
              <a:rPr lang="en-US" sz="3200" dirty="0"/>
              <a:t>Choosing suitable error and activation function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3228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+mn-lt"/>
              </a:rPr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Deep Learning from high volume of data</a:t>
            </a:r>
          </a:p>
          <a:p>
            <a:r>
              <a:rPr lang="en-US" dirty="0"/>
              <a:t>Deep Learning for high variety of data</a:t>
            </a:r>
          </a:p>
          <a:p>
            <a:r>
              <a:rPr lang="en-US" dirty="0"/>
              <a:t>Deep Learning with fast moving and steaming data</a:t>
            </a:r>
          </a:p>
          <a:p>
            <a:r>
              <a:rPr lang="en-US" dirty="0"/>
              <a:t>Scalability of the model</a:t>
            </a:r>
          </a:p>
          <a:p>
            <a:r>
              <a:rPr lang="en-US" dirty="0"/>
              <a:t>Distributed computing of data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97772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900" b="0" i="0" dirty="0">
                <a:effectLst/>
              </a:rPr>
              <a:t>Deep Learning, Ian Goodfellow and </a:t>
            </a:r>
            <a:r>
              <a:rPr lang="en-US" sz="2900" b="0" i="0" dirty="0" err="1">
                <a:effectLst/>
              </a:rPr>
              <a:t>Yoshua</a:t>
            </a:r>
            <a:r>
              <a:rPr lang="en-US" sz="2900" b="0" i="0" dirty="0">
                <a:effectLst/>
              </a:rPr>
              <a:t> </a:t>
            </a:r>
            <a:r>
              <a:rPr lang="en-US" sz="2900" b="0" i="0" dirty="0" err="1">
                <a:effectLst/>
              </a:rPr>
              <a:t>Bengio</a:t>
            </a:r>
            <a:r>
              <a:rPr lang="en-US" sz="2900" b="0" i="0" dirty="0">
                <a:effectLst/>
              </a:rPr>
              <a:t> and Aaron Courville, 2016</a:t>
            </a:r>
            <a:endParaRPr lang="sv-SE" altLang="en-US" sz="2900" dirty="0"/>
          </a:p>
          <a:p>
            <a:pPr>
              <a:lnSpc>
                <a:spcPct val="110000"/>
              </a:lnSpc>
            </a:pPr>
            <a:r>
              <a:rPr lang="sv-SE" altLang="en-US" sz="2900" dirty="0"/>
              <a:t>Neural Networks for Pattern Recognition, Bishop, C.M., 1996</a:t>
            </a:r>
          </a:p>
          <a:p>
            <a:r>
              <a:rPr lang="en-US" altLang="zh-TW" sz="2900" dirty="0">
                <a:ea typeface="PMingLiU" panose="02020500000000000000" pitchFamily="18" charset="-120"/>
              </a:rPr>
              <a:t>Deep Belief Nets, 2007 NIPS</a:t>
            </a:r>
            <a:r>
              <a:rPr lang="zh-TW" altLang="en-US" sz="2900" dirty="0">
                <a:ea typeface="PMingLiU" panose="02020500000000000000" pitchFamily="18" charset="-120"/>
              </a:rPr>
              <a:t> </a:t>
            </a:r>
            <a:r>
              <a:rPr lang="en-US" altLang="zh-TW" sz="2900" dirty="0">
                <a:ea typeface="PMingLiU" panose="02020500000000000000" pitchFamily="18" charset="-120"/>
              </a:rPr>
              <a:t>tutorial ,  G . Hinton</a:t>
            </a:r>
          </a:p>
          <a:p>
            <a:r>
              <a:rPr lang="en-US" altLang="zh-TW" sz="2900" dirty="0">
                <a:ea typeface="PMingLiU" panose="02020500000000000000" pitchFamily="18" charset="-120"/>
              </a:rPr>
              <a:t>Slides adapted from Andrew NG and G . Hinton</a:t>
            </a:r>
          </a:p>
          <a:p>
            <a:r>
              <a:rPr lang="en-US" altLang="zh-TW" sz="2900" dirty="0">
                <a:ea typeface="PMingLiU" panose="02020500000000000000" pitchFamily="18" charset="-120"/>
                <a:hlinkClick r:id="rId2"/>
              </a:rPr>
              <a:t>https://www.macs.hw.ac.uk/~dwcorne/</a:t>
            </a:r>
            <a:endParaRPr lang="en-US" altLang="zh-TW" sz="2900" dirty="0">
              <a:ea typeface="PMingLiU" panose="02020500000000000000" pitchFamily="18" charset="-120"/>
            </a:endParaRPr>
          </a:p>
          <a:p>
            <a:r>
              <a:rPr lang="en-IN" sz="2900" dirty="0">
                <a:hlinkClick r:id="rId3"/>
              </a:rPr>
              <a:t>https://cs.uwaterloo.ca/~mli/</a:t>
            </a:r>
            <a:endParaRPr lang="en-IN" sz="2900" dirty="0"/>
          </a:p>
          <a:p>
            <a:r>
              <a:rPr lang="en-IN" sz="2900" dirty="0"/>
              <a:t>cs231n.stanford.edu/slides/2017/</a:t>
            </a:r>
          </a:p>
          <a:p>
            <a:r>
              <a:rPr lang="en-US" sz="2900" dirty="0"/>
              <a:t>Deep learning applications and challenges in big data </a:t>
            </a:r>
            <a:r>
              <a:rPr lang="en-US" sz="2900" dirty="0" err="1"/>
              <a:t>analyticsMM</a:t>
            </a:r>
            <a:r>
              <a:rPr lang="en-US" sz="2900" dirty="0"/>
              <a:t> </a:t>
            </a:r>
            <a:r>
              <a:rPr lang="en-US" sz="2900" dirty="0" err="1"/>
              <a:t>Najafabadi</a:t>
            </a:r>
            <a:r>
              <a:rPr lang="en-US" sz="2900" dirty="0"/>
              <a:t>, F </a:t>
            </a:r>
            <a:r>
              <a:rPr lang="en-US" sz="2900" dirty="0" err="1"/>
              <a:t>Villanustre</a:t>
            </a:r>
            <a:r>
              <a:rPr lang="en-US" sz="2900" dirty="0"/>
              <a:t>, TM </a:t>
            </a:r>
            <a:r>
              <a:rPr lang="en-US" sz="2900" dirty="0" err="1"/>
              <a:t>Khoshgoftaar</a:t>
            </a:r>
            <a:r>
              <a:rPr lang="en-US" sz="2900" dirty="0"/>
              <a:t>, N </a:t>
            </a:r>
            <a:r>
              <a:rPr lang="en-US" sz="2900" dirty="0" err="1"/>
              <a:t>Seliya</a:t>
            </a:r>
            <a:r>
              <a:rPr lang="en-US" sz="2900" dirty="0"/>
              <a:t>, R Wald, Journal of Big Data 2 (1), 1, 2015</a:t>
            </a:r>
          </a:p>
          <a:p>
            <a:r>
              <a:rPr lang="en-US" sz="2900" dirty="0" err="1"/>
              <a:t>Xue</a:t>
            </a:r>
            <a:r>
              <a:rPr lang="en-US" sz="2900" dirty="0"/>
              <a:t>-Wen-Chen and </a:t>
            </a:r>
            <a:r>
              <a:rPr lang="en-US" sz="2900" dirty="0" err="1"/>
              <a:t>Xiaotong</a:t>
            </a:r>
            <a:r>
              <a:rPr lang="en-US" sz="2900" dirty="0"/>
              <a:t> Lin, “big data deep learning: challenges and perspectives”, IEEE, 2, 514-525, 2014</a:t>
            </a:r>
          </a:p>
          <a:p>
            <a:r>
              <a:rPr lang="en-US" sz="2900" dirty="0">
                <a:hlinkClick r:id="rId4"/>
              </a:rPr>
              <a:t>https://machinelearningmastery.com/inspirational-applications-deep-learning/</a:t>
            </a:r>
            <a:endParaRPr lang="en-US" sz="2900" dirty="0"/>
          </a:p>
          <a:p>
            <a:r>
              <a:rPr lang="en-US" sz="2900" dirty="0"/>
              <a:t>https://data-flair.training/blogs/applications-of-deep-learning-with-python/</a:t>
            </a:r>
          </a:p>
          <a:p>
            <a:endParaRPr lang="en-IN" sz="2900" dirty="0"/>
          </a:p>
          <a:p>
            <a:endParaRPr lang="en-US" altLang="zh-TW" dirty="0">
              <a:ea typeface="PMingLiU" panose="02020500000000000000" pitchFamily="18" charset="-12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096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349" y="2709081"/>
            <a:ext cx="78867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n-lt"/>
              </a:rPr>
              <a:t>Thanks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88AC-24C3-4CF3-AC06-36F01FC7687B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163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Real-Time Analysis of Behavior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144" y="1825625"/>
            <a:ext cx="7735712" cy="43513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706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Robotics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111772"/>
            <a:ext cx="7886700" cy="377904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082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Self-Driving Cars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3346" y="1825625"/>
            <a:ext cx="5022761" cy="43513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87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Including Sound in Videos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52476"/>
            <a:ext cx="7886700" cy="429763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896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FE4F2C9-658D-427B-AC15-85B2F467F54D}" type="slidenum">
              <a:rPr lang="ar-SA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19459" name="AutoShape 2" descr="Image result for 1"/>
          <p:cNvSpPr>
            <a:spLocks noChangeAspect="1" noChangeArrowheads="1"/>
          </p:cNvSpPr>
          <p:nvPr/>
        </p:nvSpPr>
        <p:spPr bwMode="auto">
          <a:xfrm>
            <a:off x="171450" y="-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pic>
        <p:nvPicPr>
          <p:cNvPr id="19460" name="Picture 6" descr="Image result for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866900"/>
            <a:ext cx="3113088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584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547F7B0-994D-4833-BED6-A438A45FFAB7}" type="slidenum">
              <a:rPr lang="ar-SA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20483" name="AutoShape 2" descr="Image result for 2"/>
          <p:cNvSpPr>
            <a:spLocks noChangeAspect="1" noChangeArrowheads="1"/>
          </p:cNvSpPr>
          <p:nvPr/>
        </p:nvSpPr>
        <p:spPr bwMode="auto">
          <a:xfrm>
            <a:off x="171450" y="-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pic>
        <p:nvPicPr>
          <p:cNvPr id="20484" name="Picture 4" descr="Image result for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2266950"/>
            <a:ext cx="23812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71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5279FA5-80E7-467E-A2CD-F9EB32131A58}" type="slidenum">
              <a:rPr lang="ar-SA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pic>
        <p:nvPicPr>
          <p:cNvPr id="21507" name="Picture 8" descr="Image result for 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71675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2" descr="Image result for 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2047875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6550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F5A64D3-71EF-45B5-AE4C-6C60EEC0D3A5}" type="slidenum">
              <a:rPr lang="ar-SA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pic>
        <p:nvPicPr>
          <p:cNvPr id="22531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3517900" cy="354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514600"/>
            <a:ext cx="3386138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1275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n-lt"/>
              </a:rPr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altLang="en-US" sz="3000" dirty="0"/>
          </a:p>
          <a:p>
            <a:r>
              <a:rPr lang="en-US" sz="3000" dirty="0"/>
              <a:t>Typical goal of machine Learning</a:t>
            </a:r>
          </a:p>
          <a:p>
            <a:r>
              <a:rPr lang="en-US" sz="3000" dirty="0"/>
              <a:t>Neural Network</a:t>
            </a:r>
          </a:p>
          <a:p>
            <a:r>
              <a:rPr lang="en-US" sz="3000" dirty="0"/>
              <a:t>Single Perceptron</a:t>
            </a:r>
          </a:p>
          <a:p>
            <a:r>
              <a:rPr lang="en-US" sz="3000" dirty="0"/>
              <a:t>Multilayer Perceptron</a:t>
            </a:r>
          </a:p>
          <a:p>
            <a:r>
              <a:rPr lang="en-US" sz="3000" dirty="0"/>
              <a:t>Deep learning</a:t>
            </a:r>
          </a:p>
          <a:p>
            <a:r>
              <a:rPr lang="en-US" sz="3000" dirty="0"/>
              <a:t>Some common deep learning algorithms</a:t>
            </a:r>
          </a:p>
          <a:p>
            <a:r>
              <a:rPr lang="en-US" sz="3000" dirty="0"/>
              <a:t>Challenges</a:t>
            </a:r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*Many of slides adapted from Andrew Ng </a:t>
            </a:r>
            <a:r>
              <a:rPr lang="en-US" altLang="zh-TW" dirty="0">
                <a:ea typeface="PMingLiU" panose="02020500000000000000" pitchFamily="18" charset="-120"/>
              </a:rPr>
              <a:t>and G . Hinton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A8756-AFA4-4AA6-B33B-EE12D404C0D8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937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7061057-999C-47F9-8034-A0ADB5A3DFE3}" type="slidenum">
              <a:rPr lang="ar-SA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pic>
        <p:nvPicPr>
          <p:cNvPr id="23555" name="Picture 13" descr="https://encrypted-tbn3.gstatic.com/images?q=tbn:ANd9GcS3R1Jnxsq_pMG7uGzD53RZf04-KOi4n4eE2hqvc2ot1xASd2cQyx2-HD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638300"/>
            <a:ext cx="13335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15" descr="https://encrypted-tbn0.gstatic.com/images?q=tbn:ANd9GcRf3r7XtiWqUN3tR9-3V-QzbUmvausdABTkdTIXX5z30S7SMMZJK642xb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343150"/>
            <a:ext cx="198120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21" descr="Image result for do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311400"/>
            <a:ext cx="2801938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3474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9738" y="4132263"/>
            <a:ext cx="1692275" cy="1506537"/>
          </a:xfrm>
        </p:spPr>
      </p:pic>
      <p:sp>
        <p:nvSpPr>
          <p:cNvPr id="1024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5596F5A-F254-4EA8-A4C2-F4D57A4C17EF}" type="slidenum">
              <a:rPr lang="ar-SA" altLang="en-US" sz="1400" smtClean="0">
                <a:latin typeface="Arial" panose="020B0604020202020204" pitchFamily="34" charset="0"/>
              </a:rPr>
              <a:pPr/>
              <a:t>21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pic>
        <p:nvPicPr>
          <p:cNvPr id="10244" name="Picture 2" descr="Image result for man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619250"/>
            <a:ext cx="13525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Content Placeholder 12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0" y="3768725"/>
            <a:ext cx="1290638" cy="1065213"/>
          </a:xfrm>
          <a:noFill/>
        </p:spPr>
      </p:pic>
      <p:pic>
        <p:nvPicPr>
          <p:cNvPr id="10246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149475"/>
            <a:ext cx="161925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3073400"/>
            <a:ext cx="2205038" cy="123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5372100"/>
            <a:ext cx="1728788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822325"/>
            <a:ext cx="1728787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63" y="3768725"/>
            <a:ext cx="1357312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1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4935538"/>
            <a:ext cx="1757362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1797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9738" y="4132263"/>
            <a:ext cx="1692275" cy="1506537"/>
          </a:xfrm>
        </p:spPr>
      </p:pic>
      <p:sp>
        <p:nvSpPr>
          <p:cNvPr id="1126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1D961A7D-6295-4308-9331-F3F3D236EBE7}" type="slidenum">
              <a:rPr lang="ar-SA" altLang="en-US" sz="1400" smtClean="0">
                <a:latin typeface="Arial" panose="020B0604020202020204" pitchFamily="34" charset="0"/>
              </a:rPr>
              <a:pPr/>
              <a:t>22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pic>
        <p:nvPicPr>
          <p:cNvPr id="11268" name="Picture 2" descr="Image result for man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619250"/>
            <a:ext cx="13525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Content Placeholder 12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0" y="3768725"/>
            <a:ext cx="1290638" cy="1065213"/>
          </a:xfrm>
          <a:noFill/>
        </p:spPr>
      </p:pic>
      <p:pic>
        <p:nvPicPr>
          <p:cNvPr id="11270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149475"/>
            <a:ext cx="161925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3073400"/>
            <a:ext cx="2205038" cy="123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5372100"/>
            <a:ext cx="1728788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822325"/>
            <a:ext cx="1728787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4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63" y="3768725"/>
            <a:ext cx="1357312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5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4935538"/>
            <a:ext cx="1757362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6" name="TextBox 1"/>
          <p:cNvSpPr txBox="1">
            <a:spLocks noChangeArrowheads="1"/>
          </p:cNvSpPr>
          <p:nvPr/>
        </p:nvSpPr>
        <p:spPr bwMode="auto">
          <a:xfrm>
            <a:off x="6153150" y="2667000"/>
            <a:ext cx="161925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Apple</a:t>
            </a:r>
          </a:p>
          <a:p>
            <a:endParaRPr lang="en-US" altLang="en-US"/>
          </a:p>
          <a:p>
            <a:r>
              <a:rPr lang="en-US" altLang="en-US"/>
              <a:t>Banana</a:t>
            </a:r>
          </a:p>
          <a:p>
            <a:endParaRPr lang="en-US" altLang="en-US"/>
          </a:p>
          <a:p>
            <a:r>
              <a:rPr lang="en-US" altLang="en-US"/>
              <a:t>Mango</a:t>
            </a:r>
          </a:p>
        </p:txBody>
      </p:sp>
      <p:cxnSp>
        <p:nvCxnSpPr>
          <p:cNvPr id="11277" name="Straight Arrow Connector 6"/>
          <p:cNvCxnSpPr>
            <a:cxnSpLocks noChangeShapeType="1"/>
            <a:stCxn id="11268" idx="3"/>
          </p:cNvCxnSpPr>
          <p:nvPr/>
        </p:nvCxnSpPr>
        <p:spPr bwMode="auto">
          <a:xfrm>
            <a:off x="1524000" y="2295525"/>
            <a:ext cx="4629150" cy="183673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78" name="Straight Arrow Connector 8"/>
          <p:cNvCxnSpPr>
            <a:cxnSpLocks noChangeShapeType="1"/>
            <a:stCxn id="11273" idx="3"/>
          </p:cNvCxnSpPr>
          <p:nvPr/>
        </p:nvCxnSpPr>
        <p:spPr bwMode="auto">
          <a:xfrm>
            <a:off x="3228975" y="1687513"/>
            <a:ext cx="3019425" cy="16605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79" name="Straight Arrow Connector 10"/>
          <p:cNvCxnSpPr>
            <a:cxnSpLocks noChangeShapeType="1"/>
            <a:stCxn id="11270" idx="3"/>
          </p:cNvCxnSpPr>
          <p:nvPr/>
        </p:nvCxnSpPr>
        <p:spPr bwMode="auto">
          <a:xfrm flipV="1">
            <a:off x="4743450" y="2922588"/>
            <a:ext cx="1409700" cy="365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0" name="Straight Arrow Connector 15"/>
          <p:cNvCxnSpPr>
            <a:cxnSpLocks noChangeShapeType="1"/>
            <a:endCxn id="11276" idx="1"/>
          </p:cNvCxnSpPr>
          <p:nvPr/>
        </p:nvCxnSpPr>
        <p:spPr bwMode="auto">
          <a:xfrm flipV="1">
            <a:off x="2271713" y="3482975"/>
            <a:ext cx="3881437" cy="111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1" name="Straight Arrow Connector 21"/>
          <p:cNvCxnSpPr>
            <a:cxnSpLocks noChangeShapeType="1"/>
          </p:cNvCxnSpPr>
          <p:nvPr/>
        </p:nvCxnSpPr>
        <p:spPr bwMode="auto">
          <a:xfrm>
            <a:off x="3228975" y="4024313"/>
            <a:ext cx="2714625" cy="127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2" name="Straight Arrow Connector 24"/>
          <p:cNvCxnSpPr>
            <a:cxnSpLocks noChangeShapeType="1"/>
          </p:cNvCxnSpPr>
          <p:nvPr/>
        </p:nvCxnSpPr>
        <p:spPr bwMode="auto">
          <a:xfrm flipV="1">
            <a:off x="4986338" y="4278313"/>
            <a:ext cx="1073150" cy="4762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3" name="Straight Arrow Connector 26"/>
          <p:cNvCxnSpPr>
            <a:cxnSpLocks noChangeShapeType="1"/>
          </p:cNvCxnSpPr>
          <p:nvPr/>
        </p:nvCxnSpPr>
        <p:spPr bwMode="auto">
          <a:xfrm flipV="1">
            <a:off x="1600200" y="2984500"/>
            <a:ext cx="4552950" cy="14033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4" name="Straight Arrow Connector 28"/>
          <p:cNvCxnSpPr>
            <a:cxnSpLocks noChangeShapeType="1"/>
          </p:cNvCxnSpPr>
          <p:nvPr/>
        </p:nvCxnSpPr>
        <p:spPr bwMode="auto">
          <a:xfrm flipV="1">
            <a:off x="1428750" y="4213225"/>
            <a:ext cx="4630738" cy="139223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5" name="Straight Arrow Connector 30"/>
          <p:cNvCxnSpPr>
            <a:cxnSpLocks noChangeShapeType="1"/>
          </p:cNvCxnSpPr>
          <p:nvPr/>
        </p:nvCxnSpPr>
        <p:spPr bwMode="auto">
          <a:xfrm flipV="1">
            <a:off x="3657600" y="3094038"/>
            <a:ext cx="2495550" cy="27257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397443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9738" y="4132263"/>
            <a:ext cx="1692275" cy="1506537"/>
          </a:xfrm>
        </p:spPr>
      </p:pic>
      <p:sp>
        <p:nvSpPr>
          <p:cNvPr id="1229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C281A1AE-BDA8-4CF4-BDE9-AAAB0A559605}" type="slidenum">
              <a:rPr lang="ar-SA" altLang="en-US" sz="1400" smtClean="0">
                <a:latin typeface="Arial" panose="020B0604020202020204" pitchFamily="34" charset="0"/>
              </a:rPr>
              <a:pPr/>
              <a:t>23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pic>
        <p:nvPicPr>
          <p:cNvPr id="12292" name="Picture 2" descr="Image result for man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619250"/>
            <a:ext cx="13525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Content Placeholder 12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0" y="3768725"/>
            <a:ext cx="1290638" cy="1065213"/>
          </a:xfrm>
          <a:noFill/>
        </p:spPr>
      </p:pic>
      <p:pic>
        <p:nvPicPr>
          <p:cNvPr id="12294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149475"/>
            <a:ext cx="161925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3073400"/>
            <a:ext cx="2205038" cy="123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5372100"/>
            <a:ext cx="1728788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822325"/>
            <a:ext cx="1728787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63" y="3768725"/>
            <a:ext cx="1357312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4935538"/>
            <a:ext cx="1757362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0" name="TextBox 1"/>
          <p:cNvSpPr txBox="1">
            <a:spLocks noChangeArrowheads="1"/>
          </p:cNvSpPr>
          <p:nvPr/>
        </p:nvSpPr>
        <p:spPr bwMode="auto">
          <a:xfrm>
            <a:off x="6153150" y="2667000"/>
            <a:ext cx="161925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Apple</a:t>
            </a:r>
          </a:p>
          <a:p>
            <a:endParaRPr lang="en-US" altLang="en-US"/>
          </a:p>
          <a:p>
            <a:r>
              <a:rPr lang="en-US" altLang="en-US"/>
              <a:t>Banana</a:t>
            </a:r>
          </a:p>
          <a:p>
            <a:endParaRPr lang="en-US" altLang="en-US"/>
          </a:p>
          <a:p>
            <a:r>
              <a:rPr lang="en-US" altLang="en-US"/>
              <a:t>Mango</a:t>
            </a:r>
          </a:p>
        </p:txBody>
      </p:sp>
      <p:cxnSp>
        <p:nvCxnSpPr>
          <p:cNvPr id="12301" name="Straight Arrow Connector 6"/>
          <p:cNvCxnSpPr>
            <a:cxnSpLocks noChangeShapeType="1"/>
            <a:stCxn id="12292" idx="3"/>
          </p:cNvCxnSpPr>
          <p:nvPr/>
        </p:nvCxnSpPr>
        <p:spPr bwMode="auto">
          <a:xfrm>
            <a:off x="1524000" y="2295525"/>
            <a:ext cx="4629150" cy="183673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2" name="Straight Arrow Connector 8"/>
          <p:cNvCxnSpPr>
            <a:cxnSpLocks noChangeShapeType="1"/>
            <a:stCxn id="12297" idx="3"/>
          </p:cNvCxnSpPr>
          <p:nvPr/>
        </p:nvCxnSpPr>
        <p:spPr bwMode="auto">
          <a:xfrm>
            <a:off x="3228975" y="1687513"/>
            <a:ext cx="3019425" cy="16605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3" name="Straight Arrow Connector 10"/>
          <p:cNvCxnSpPr>
            <a:cxnSpLocks noChangeShapeType="1"/>
            <a:stCxn id="12294" idx="3"/>
          </p:cNvCxnSpPr>
          <p:nvPr/>
        </p:nvCxnSpPr>
        <p:spPr bwMode="auto">
          <a:xfrm flipV="1">
            <a:off x="4743450" y="2922588"/>
            <a:ext cx="1409700" cy="365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4" name="Straight Arrow Connector 15"/>
          <p:cNvCxnSpPr>
            <a:cxnSpLocks noChangeShapeType="1"/>
            <a:endCxn id="12300" idx="1"/>
          </p:cNvCxnSpPr>
          <p:nvPr/>
        </p:nvCxnSpPr>
        <p:spPr bwMode="auto">
          <a:xfrm flipV="1">
            <a:off x="2271713" y="3482975"/>
            <a:ext cx="3881437" cy="111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5" name="Straight Arrow Connector 21"/>
          <p:cNvCxnSpPr>
            <a:cxnSpLocks noChangeShapeType="1"/>
          </p:cNvCxnSpPr>
          <p:nvPr/>
        </p:nvCxnSpPr>
        <p:spPr bwMode="auto">
          <a:xfrm>
            <a:off x="3228975" y="4024313"/>
            <a:ext cx="2714625" cy="127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6" name="Straight Arrow Connector 24"/>
          <p:cNvCxnSpPr>
            <a:cxnSpLocks noChangeShapeType="1"/>
          </p:cNvCxnSpPr>
          <p:nvPr/>
        </p:nvCxnSpPr>
        <p:spPr bwMode="auto">
          <a:xfrm flipV="1">
            <a:off x="4986338" y="4278313"/>
            <a:ext cx="1073150" cy="4762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7" name="Straight Arrow Connector 26"/>
          <p:cNvCxnSpPr>
            <a:cxnSpLocks noChangeShapeType="1"/>
          </p:cNvCxnSpPr>
          <p:nvPr/>
        </p:nvCxnSpPr>
        <p:spPr bwMode="auto">
          <a:xfrm flipV="1">
            <a:off x="1600200" y="2984500"/>
            <a:ext cx="4552950" cy="14033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8" name="Straight Arrow Connector 28"/>
          <p:cNvCxnSpPr>
            <a:cxnSpLocks noChangeShapeType="1"/>
          </p:cNvCxnSpPr>
          <p:nvPr/>
        </p:nvCxnSpPr>
        <p:spPr bwMode="auto">
          <a:xfrm flipV="1">
            <a:off x="1428750" y="4213225"/>
            <a:ext cx="4630738" cy="139223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9" name="Straight Arrow Connector 30"/>
          <p:cNvCxnSpPr>
            <a:cxnSpLocks noChangeShapeType="1"/>
          </p:cNvCxnSpPr>
          <p:nvPr/>
        </p:nvCxnSpPr>
        <p:spPr bwMode="auto">
          <a:xfrm flipV="1">
            <a:off x="3657600" y="3094038"/>
            <a:ext cx="2495550" cy="27257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310" name="TextBox 23"/>
          <p:cNvSpPr txBox="1">
            <a:spLocks noChangeArrowheads="1"/>
          </p:cNvSpPr>
          <p:nvPr/>
        </p:nvSpPr>
        <p:spPr bwMode="auto">
          <a:xfrm>
            <a:off x="1428750" y="609600"/>
            <a:ext cx="7905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b="1"/>
              <a:t>Fruit</a:t>
            </a:r>
          </a:p>
        </p:txBody>
      </p:sp>
      <p:sp>
        <p:nvSpPr>
          <p:cNvPr id="12311" name="TextBox 25"/>
          <p:cNvSpPr txBox="1">
            <a:spLocks noChangeArrowheads="1"/>
          </p:cNvSpPr>
          <p:nvPr/>
        </p:nvSpPr>
        <p:spPr bwMode="auto">
          <a:xfrm>
            <a:off x="5816600" y="1803400"/>
            <a:ext cx="1936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b="1"/>
              <a:t>Name of Fruit</a:t>
            </a:r>
          </a:p>
        </p:txBody>
      </p:sp>
      <p:sp>
        <p:nvSpPr>
          <p:cNvPr id="12312" name="TextBox 27"/>
          <p:cNvSpPr txBox="1">
            <a:spLocks noChangeArrowheads="1"/>
          </p:cNvSpPr>
          <p:nvPr/>
        </p:nvSpPr>
        <p:spPr bwMode="auto">
          <a:xfrm>
            <a:off x="5184775" y="5418138"/>
            <a:ext cx="3806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f(Fruit)        Name of Fruit</a:t>
            </a:r>
          </a:p>
        </p:txBody>
      </p:sp>
      <p:cxnSp>
        <p:nvCxnSpPr>
          <p:cNvPr id="12313" name="Straight Arrow Connector 5"/>
          <p:cNvCxnSpPr>
            <a:cxnSpLocks noChangeShapeType="1"/>
          </p:cNvCxnSpPr>
          <p:nvPr/>
        </p:nvCxnSpPr>
        <p:spPr bwMode="auto">
          <a:xfrm flipV="1">
            <a:off x="6069013" y="5638800"/>
            <a:ext cx="617537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373512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n-lt"/>
              </a:rPr>
              <a:t>Classification</a:t>
            </a:r>
            <a:endParaRPr lang="en-US" b="1" dirty="0">
              <a:latin typeface="+mn-lt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761992" y="3293816"/>
          <a:ext cx="5915025" cy="311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42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Feature Vector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b="1" dirty="0" err="1"/>
                        <a:t>Fruit_type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b="1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Shape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Elliptical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Elongated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Elliptical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937">
                <a:tc>
                  <a:txBody>
                    <a:bodyPr/>
                    <a:lstStyle/>
                    <a:p>
                      <a:r>
                        <a:rPr lang="en-US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Elliptical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Elongated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Banana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985481" y="2122920"/>
            <a:ext cx="38579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f(</a:t>
            </a:r>
            <a:r>
              <a:rPr lang="en-US" altLang="en-US" b="1" dirty="0" err="1"/>
              <a:t>Feature_vec</a:t>
            </a:r>
            <a:r>
              <a:rPr lang="en-US" altLang="en-US" dirty="0"/>
              <a:t>)                    </a:t>
            </a:r>
            <a:r>
              <a:rPr lang="en-US" altLang="en-US" b="1" dirty="0" err="1"/>
              <a:t>Fruit_type</a:t>
            </a:r>
            <a:endParaRPr lang="en-US" altLang="en-US" b="1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559125" y="2318197"/>
            <a:ext cx="824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215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5" name="Rectangle 3"/>
          <p:cNvSpPr>
            <a:spLocks noChangeArrowheads="1"/>
          </p:cNvSpPr>
          <p:nvPr/>
        </p:nvSpPr>
        <p:spPr bwMode="auto">
          <a:xfrm>
            <a:off x="406400" y="152400"/>
            <a:ext cx="7772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defRPr/>
            </a:pPr>
            <a:r>
              <a:rPr lang="en-US" sz="2800" dirty="0">
                <a:solidFill>
                  <a:srgbClr val="FF0000"/>
                </a:solidFill>
              </a:rPr>
              <a:t>    </a:t>
            </a:r>
            <a:r>
              <a:rPr lang="en-US" sz="4400" b="1" dirty="0">
                <a:solidFill>
                  <a:srgbClr val="FF0000"/>
                </a:solidFill>
              </a:rPr>
              <a:t>Classification</a:t>
            </a:r>
            <a:endParaRPr lang="cs-CZ" sz="4400" b="1" dirty="0">
              <a:solidFill>
                <a:srgbClr val="C00000"/>
              </a:solidFill>
              <a:latin typeface="+mj-lt"/>
            </a:endParaRPr>
          </a:p>
        </p:txBody>
      </p:sp>
      <p:graphicFrame>
        <p:nvGraphicFramePr>
          <p:cNvPr id="21507" name="Object 4"/>
          <p:cNvGraphicFramePr>
            <a:graphicFrameLocks noChangeAspect="1"/>
          </p:cNvGraphicFramePr>
          <p:nvPr/>
        </p:nvGraphicFramePr>
        <p:xfrm>
          <a:off x="381000" y="1981200"/>
          <a:ext cx="23622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astrový obraz" r:id="rId2" imgW="2066667" imgH="1666667" progId="Obraz programu Malování">
                  <p:embed/>
                </p:oleObj>
              </mc:Choice>
              <mc:Fallback>
                <p:oleObj name="Rastrový obraz" r:id="rId2" imgW="2066667" imgH="1666667" progId="Obraz programu Malování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981200"/>
                        <a:ext cx="2362200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5"/>
          <p:cNvGraphicFramePr>
            <a:graphicFrameLocks noChangeAspect="1"/>
          </p:cNvGraphicFramePr>
          <p:nvPr/>
        </p:nvGraphicFramePr>
        <p:xfrm>
          <a:off x="3352800" y="2362200"/>
          <a:ext cx="1101725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4" imgW="545863" imgH="482391" progId="Equation.3">
                  <p:embed/>
                </p:oleObj>
              </mc:Choice>
              <mc:Fallback>
                <p:oleObj name="Rovnice" r:id="rId4" imgW="545863" imgH="4823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362200"/>
                        <a:ext cx="1101725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9" name="Line 6"/>
          <p:cNvSpPr>
            <a:spLocks noChangeShapeType="1"/>
          </p:cNvSpPr>
          <p:nvPr/>
        </p:nvSpPr>
        <p:spPr bwMode="auto">
          <a:xfrm flipV="1">
            <a:off x="2971800" y="3124200"/>
            <a:ext cx="304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0" name="Line 7"/>
          <p:cNvSpPr>
            <a:spLocks noChangeShapeType="1"/>
          </p:cNvSpPr>
          <p:nvPr/>
        </p:nvSpPr>
        <p:spPr bwMode="auto">
          <a:xfrm>
            <a:off x="1219200" y="1981200"/>
            <a:ext cx="2133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Text Box 8"/>
          <p:cNvSpPr txBox="1">
            <a:spLocks noChangeArrowheads="1"/>
          </p:cNvSpPr>
          <p:nvPr/>
        </p:nvSpPr>
        <p:spPr bwMode="auto">
          <a:xfrm>
            <a:off x="381000" y="1676400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cs-CZ" altLang="en-US">
                <a:latin typeface="Times New Roman" panose="02020603050405020304" pitchFamily="18" charset="0"/>
              </a:rPr>
              <a:t>height</a:t>
            </a:r>
            <a:endParaRPr lang="cs-CZ" altLang="en-US" sz="2400">
              <a:latin typeface="Times New Roman" panose="02020603050405020304" pitchFamily="18" charset="0"/>
            </a:endParaRPr>
          </a:p>
        </p:txBody>
      </p:sp>
      <p:sp>
        <p:nvSpPr>
          <p:cNvPr id="21512" name="Text Box 9"/>
          <p:cNvSpPr txBox="1">
            <a:spLocks noChangeArrowheads="1"/>
          </p:cNvSpPr>
          <p:nvPr/>
        </p:nvSpPr>
        <p:spPr bwMode="auto">
          <a:xfrm>
            <a:off x="2133600" y="3048000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cs-CZ" altLang="en-US">
                <a:latin typeface="Times New Roman" panose="02020603050405020304" pitchFamily="18" charset="0"/>
              </a:rPr>
              <a:t>weight</a:t>
            </a:r>
            <a:endParaRPr lang="cs-CZ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21513" name="Object 10"/>
          <p:cNvGraphicFramePr>
            <a:graphicFrameLocks noChangeAspect="1"/>
          </p:cNvGraphicFramePr>
          <p:nvPr/>
        </p:nvGraphicFramePr>
        <p:xfrm>
          <a:off x="6934200" y="2819400"/>
          <a:ext cx="102711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6" imgW="507780" imgH="203112" progId="Equation.3">
                  <p:embed/>
                </p:oleObj>
              </mc:Choice>
              <mc:Fallback>
                <p:oleObj name="Rovnice" r:id="rId6" imgW="507780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2819400"/>
                        <a:ext cx="1027113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4" name="Text Box 11"/>
          <p:cNvSpPr txBox="1">
            <a:spLocks noChangeArrowheads="1"/>
          </p:cNvSpPr>
          <p:nvPr/>
        </p:nvSpPr>
        <p:spPr bwMode="auto">
          <a:xfrm>
            <a:off x="4114800" y="35052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cs-CZ" altLang="en-US" u="sng">
                <a:solidFill>
                  <a:srgbClr val="FF0000"/>
                </a:solidFill>
                <a:latin typeface="Times New Roman" panose="02020603050405020304" pitchFamily="18" charset="0"/>
              </a:rPr>
              <a:t>Training examples</a:t>
            </a:r>
            <a:r>
              <a:rPr lang="cs-CZ" altLang="en-US" sz="2400">
                <a:latin typeface="Times New Roman" panose="02020603050405020304" pitchFamily="18" charset="0"/>
              </a:rPr>
              <a:t>  </a:t>
            </a:r>
          </a:p>
        </p:txBody>
      </p:sp>
      <p:graphicFrame>
        <p:nvGraphicFramePr>
          <p:cNvPr id="21515" name="Object 12"/>
          <p:cNvGraphicFramePr>
            <a:graphicFrameLocks noChangeAspect="1"/>
          </p:cNvGraphicFramePr>
          <p:nvPr/>
        </p:nvGraphicFramePr>
        <p:xfrm>
          <a:off x="6324600" y="3429000"/>
          <a:ext cx="2490788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8" imgW="1270000" imgH="228600" progId="Equation.3">
                  <p:embed/>
                </p:oleObj>
              </mc:Choice>
              <mc:Fallback>
                <p:oleObj name="Rovnice" r:id="rId8" imgW="1270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3429000"/>
                        <a:ext cx="2490788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6" name="Object 13"/>
          <p:cNvGraphicFramePr>
            <a:graphicFrameLocks noChangeAspect="1"/>
          </p:cNvGraphicFramePr>
          <p:nvPr/>
        </p:nvGraphicFramePr>
        <p:xfrm>
          <a:off x="7620000" y="6421438"/>
          <a:ext cx="304800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10" imgW="152268" imgH="215713" progId="Equation.3">
                  <p:embed/>
                </p:oleObj>
              </mc:Choice>
              <mc:Fallback>
                <p:oleObj name="Rovnice" r:id="rId10" imgW="152268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6421438"/>
                        <a:ext cx="304800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7" name="Object 14"/>
          <p:cNvGraphicFramePr>
            <a:graphicFrameLocks noChangeAspect="1"/>
          </p:cNvGraphicFramePr>
          <p:nvPr/>
        </p:nvGraphicFramePr>
        <p:xfrm>
          <a:off x="4800600" y="4191000"/>
          <a:ext cx="33020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12" imgW="164885" imgH="215619" progId="Equation.3">
                  <p:embed/>
                </p:oleObj>
              </mc:Choice>
              <mc:Fallback>
                <p:oleObj name="Rovnice" r:id="rId12" imgW="164885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191000"/>
                        <a:ext cx="330200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8" name="Text Box 15"/>
          <p:cNvSpPr txBox="1">
            <a:spLocks noChangeArrowheads="1"/>
          </p:cNvSpPr>
          <p:nvPr/>
        </p:nvSpPr>
        <p:spPr bwMode="auto">
          <a:xfrm>
            <a:off x="1660525" y="57562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21519" name="Object 16"/>
          <p:cNvGraphicFramePr>
            <a:graphicFrameLocks noChangeAspect="1"/>
          </p:cNvGraphicFramePr>
          <p:nvPr/>
        </p:nvGraphicFramePr>
        <p:xfrm>
          <a:off x="6324600" y="5791200"/>
          <a:ext cx="762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14" imgW="276352" imgH="104567" progId="Equation.3">
                  <p:embed/>
                </p:oleObj>
              </mc:Choice>
              <mc:Fallback>
                <p:oleObj name="Rovnice" r:id="rId14" imgW="276352" imgH="10456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5791200"/>
                        <a:ext cx="762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0" name="Slide Number Placeholder 2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91DC5C6-BD3B-480A-BD3F-70C5A65DB631}" type="slidenum">
              <a:rPr lang="ar-SA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graphicFrame>
        <p:nvGraphicFramePr>
          <p:cNvPr id="21521" name="Object 2"/>
          <p:cNvGraphicFramePr>
            <a:graphicFrameLocks noChangeAspect="1"/>
          </p:cNvGraphicFramePr>
          <p:nvPr/>
        </p:nvGraphicFramePr>
        <p:xfrm>
          <a:off x="5445125" y="4083050"/>
          <a:ext cx="2733675" cy="247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6" imgW="0" imgH="0" progId="Paint.Picture">
                  <p:embed/>
                </p:oleObj>
              </mc:Choice>
              <mc:Fallback>
                <p:oleObj name="Bitmap Image" r:id="rId16" imgW="0" imgH="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125" y="4083050"/>
                        <a:ext cx="2733675" cy="247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2" name="Object 17"/>
          <p:cNvGraphicFramePr>
            <a:graphicFrameLocks noChangeAspect="1"/>
          </p:cNvGraphicFramePr>
          <p:nvPr/>
        </p:nvGraphicFramePr>
        <p:xfrm>
          <a:off x="7340600" y="4171950"/>
          <a:ext cx="838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18" imgW="314283" imgH="104567" progId="Equation.3">
                  <p:embed/>
                </p:oleObj>
              </mc:Choice>
              <mc:Fallback>
                <p:oleObj name="Rovnice" r:id="rId18" imgW="314283" imgH="10456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0600" y="4171950"/>
                        <a:ext cx="838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3" name="Object 20"/>
          <p:cNvGraphicFramePr>
            <a:graphicFrameLocks noChangeAspect="1"/>
          </p:cNvGraphicFramePr>
          <p:nvPr/>
        </p:nvGraphicFramePr>
        <p:xfrm>
          <a:off x="7005638" y="5897563"/>
          <a:ext cx="690562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380880" imgH="203040" progId="Equation.3">
                  <p:embed/>
                </p:oleObj>
              </mc:Choice>
              <mc:Fallback>
                <p:oleObj name="Equation" r:id="rId20" imgW="3808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5638" y="5897563"/>
                        <a:ext cx="690562" cy="379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153350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5" name="Rectangle 3"/>
          <p:cNvSpPr>
            <a:spLocks noChangeArrowheads="1"/>
          </p:cNvSpPr>
          <p:nvPr/>
        </p:nvSpPr>
        <p:spPr bwMode="auto">
          <a:xfrm>
            <a:off x="406400" y="152400"/>
            <a:ext cx="7772400" cy="141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defRPr/>
            </a:pPr>
            <a:r>
              <a:rPr lang="en-US" sz="2800" dirty="0">
                <a:solidFill>
                  <a:srgbClr val="FF0000"/>
                </a:solidFill>
              </a:rPr>
              <a:t>      </a:t>
            </a:r>
          </a:p>
          <a:p>
            <a:pPr algn="ctr">
              <a:defRPr/>
            </a:pPr>
            <a:endParaRPr lang="en-US" sz="2800" b="1" dirty="0">
              <a:solidFill>
                <a:srgbClr val="FF0000"/>
              </a:solidFill>
            </a:endParaRPr>
          </a:p>
          <a:p>
            <a:pPr algn="ctr">
              <a:defRPr/>
            </a:pPr>
            <a:r>
              <a:rPr lang="en-US" sz="4400" b="1" dirty="0">
                <a:solidFill>
                  <a:srgbClr val="FF0000"/>
                </a:solidFill>
              </a:rPr>
              <a:t>Classification</a:t>
            </a:r>
            <a:endParaRPr lang="cs-CZ" sz="4400" b="1" dirty="0">
              <a:solidFill>
                <a:srgbClr val="FF0000"/>
              </a:solidFill>
            </a:endParaRPr>
          </a:p>
          <a:p>
            <a:pPr algn="ctr" eaLnBrk="1" hangingPunct="1">
              <a:defRPr/>
            </a:pPr>
            <a:endParaRPr lang="cs-CZ" sz="4400" b="1" dirty="0">
              <a:solidFill>
                <a:srgbClr val="C00000"/>
              </a:solidFill>
              <a:latin typeface="+mj-lt"/>
            </a:endParaRPr>
          </a:p>
        </p:txBody>
      </p:sp>
      <p:graphicFrame>
        <p:nvGraphicFramePr>
          <p:cNvPr id="22531" name="Object 4"/>
          <p:cNvGraphicFramePr>
            <a:graphicFrameLocks noChangeAspect="1"/>
          </p:cNvGraphicFramePr>
          <p:nvPr/>
        </p:nvGraphicFramePr>
        <p:xfrm>
          <a:off x="381000" y="1981200"/>
          <a:ext cx="23622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astrový obraz" r:id="rId2" imgW="2066667" imgH="1666667" progId="Obraz programu Malování">
                  <p:embed/>
                </p:oleObj>
              </mc:Choice>
              <mc:Fallback>
                <p:oleObj name="Rastrový obraz" r:id="rId2" imgW="2066667" imgH="1666667" progId="Obraz programu Malování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981200"/>
                        <a:ext cx="2362200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2" name="Object 5"/>
          <p:cNvGraphicFramePr>
            <a:graphicFrameLocks noChangeAspect="1"/>
          </p:cNvGraphicFramePr>
          <p:nvPr/>
        </p:nvGraphicFramePr>
        <p:xfrm>
          <a:off x="3352800" y="2362200"/>
          <a:ext cx="1101725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4" imgW="545863" imgH="482391" progId="Equation.3">
                  <p:embed/>
                </p:oleObj>
              </mc:Choice>
              <mc:Fallback>
                <p:oleObj name="Rovnice" r:id="rId4" imgW="545863" imgH="4823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362200"/>
                        <a:ext cx="1101725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Line 6"/>
          <p:cNvSpPr>
            <a:spLocks noChangeShapeType="1"/>
          </p:cNvSpPr>
          <p:nvPr/>
        </p:nvSpPr>
        <p:spPr bwMode="auto">
          <a:xfrm flipV="1">
            <a:off x="2971800" y="3124200"/>
            <a:ext cx="304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Line 7"/>
          <p:cNvSpPr>
            <a:spLocks noChangeShapeType="1"/>
          </p:cNvSpPr>
          <p:nvPr/>
        </p:nvSpPr>
        <p:spPr bwMode="auto">
          <a:xfrm>
            <a:off x="1219200" y="1981200"/>
            <a:ext cx="2133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5" name="Text Box 8"/>
          <p:cNvSpPr txBox="1">
            <a:spLocks noChangeArrowheads="1"/>
          </p:cNvSpPr>
          <p:nvPr/>
        </p:nvSpPr>
        <p:spPr bwMode="auto">
          <a:xfrm>
            <a:off x="381000" y="1676400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cs-CZ" altLang="en-US">
                <a:latin typeface="Times New Roman" panose="02020603050405020304" pitchFamily="18" charset="0"/>
              </a:rPr>
              <a:t>height</a:t>
            </a:r>
            <a:endParaRPr lang="cs-CZ" altLang="en-US" sz="2400">
              <a:latin typeface="Times New Roman" panose="02020603050405020304" pitchFamily="18" charset="0"/>
            </a:endParaRPr>
          </a:p>
        </p:txBody>
      </p:sp>
      <p:sp>
        <p:nvSpPr>
          <p:cNvPr id="22536" name="Text Box 9"/>
          <p:cNvSpPr txBox="1">
            <a:spLocks noChangeArrowheads="1"/>
          </p:cNvSpPr>
          <p:nvPr/>
        </p:nvSpPr>
        <p:spPr bwMode="auto">
          <a:xfrm>
            <a:off x="2133600" y="3048000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cs-CZ" altLang="en-US">
                <a:latin typeface="Times New Roman" panose="02020603050405020304" pitchFamily="18" charset="0"/>
              </a:rPr>
              <a:t>weight</a:t>
            </a:r>
            <a:endParaRPr lang="cs-CZ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22537" name="Object 10"/>
          <p:cNvGraphicFramePr>
            <a:graphicFrameLocks noChangeAspect="1"/>
          </p:cNvGraphicFramePr>
          <p:nvPr/>
        </p:nvGraphicFramePr>
        <p:xfrm>
          <a:off x="6934200" y="2819400"/>
          <a:ext cx="102711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6" imgW="507780" imgH="203112" progId="Equation.3">
                  <p:embed/>
                </p:oleObj>
              </mc:Choice>
              <mc:Fallback>
                <p:oleObj name="Rovnice" r:id="rId6" imgW="507780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2819400"/>
                        <a:ext cx="1027113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8" name="Text Box 11"/>
          <p:cNvSpPr txBox="1">
            <a:spLocks noChangeArrowheads="1"/>
          </p:cNvSpPr>
          <p:nvPr/>
        </p:nvSpPr>
        <p:spPr bwMode="auto">
          <a:xfrm>
            <a:off x="4114800" y="35052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cs-CZ" altLang="en-US" u="sng">
                <a:solidFill>
                  <a:srgbClr val="FF0000"/>
                </a:solidFill>
                <a:latin typeface="Times New Roman" panose="02020603050405020304" pitchFamily="18" charset="0"/>
              </a:rPr>
              <a:t>Training examples</a:t>
            </a:r>
            <a:r>
              <a:rPr lang="cs-CZ" altLang="en-US" sz="2400">
                <a:latin typeface="Times New Roman" panose="02020603050405020304" pitchFamily="18" charset="0"/>
              </a:rPr>
              <a:t>  </a:t>
            </a:r>
          </a:p>
        </p:txBody>
      </p:sp>
      <p:graphicFrame>
        <p:nvGraphicFramePr>
          <p:cNvPr id="22539" name="Object 12"/>
          <p:cNvGraphicFramePr>
            <a:graphicFrameLocks noChangeAspect="1"/>
          </p:cNvGraphicFramePr>
          <p:nvPr/>
        </p:nvGraphicFramePr>
        <p:xfrm>
          <a:off x="6324600" y="3429000"/>
          <a:ext cx="2490788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8" imgW="1270000" imgH="228600" progId="Equation.3">
                  <p:embed/>
                </p:oleObj>
              </mc:Choice>
              <mc:Fallback>
                <p:oleObj name="Rovnice" r:id="rId8" imgW="1270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3429000"/>
                        <a:ext cx="2490788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0" name="Object 13"/>
          <p:cNvGraphicFramePr>
            <a:graphicFrameLocks noChangeAspect="1"/>
          </p:cNvGraphicFramePr>
          <p:nvPr/>
        </p:nvGraphicFramePr>
        <p:xfrm>
          <a:off x="7620000" y="6421438"/>
          <a:ext cx="304800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10" imgW="152268" imgH="215713" progId="Equation.3">
                  <p:embed/>
                </p:oleObj>
              </mc:Choice>
              <mc:Fallback>
                <p:oleObj name="Rovnice" r:id="rId10" imgW="152268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6421438"/>
                        <a:ext cx="304800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1" name="Object 14"/>
          <p:cNvGraphicFramePr>
            <a:graphicFrameLocks noChangeAspect="1"/>
          </p:cNvGraphicFramePr>
          <p:nvPr/>
        </p:nvGraphicFramePr>
        <p:xfrm>
          <a:off x="4800600" y="4191000"/>
          <a:ext cx="33020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12" imgW="164885" imgH="215619" progId="Equation.3">
                  <p:embed/>
                </p:oleObj>
              </mc:Choice>
              <mc:Fallback>
                <p:oleObj name="Rovnice" r:id="rId12" imgW="164885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191000"/>
                        <a:ext cx="330200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2" name="Text Box 15"/>
          <p:cNvSpPr txBox="1">
            <a:spLocks noChangeArrowheads="1"/>
          </p:cNvSpPr>
          <p:nvPr/>
        </p:nvSpPr>
        <p:spPr bwMode="auto">
          <a:xfrm>
            <a:off x="1660525" y="57562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22543" name="Object 16"/>
          <p:cNvGraphicFramePr>
            <a:graphicFrameLocks noChangeAspect="1"/>
          </p:cNvGraphicFramePr>
          <p:nvPr/>
        </p:nvGraphicFramePr>
        <p:xfrm>
          <a:off x="6324600" y="5791200"/>
          <a:ext cx="762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14" imgW="276352" imgH="104567" progId="Equation.3">
                  <p:embed/>
                </p:oleObj>
              </mc:Choice>
              <mc:Fallback>
                <p:oleObj name="Rovnice" r:id="rId14" imgW="276352" imgH="10456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5791200"/>
                        <a:ext cx="762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4" name="Slide Number Placeholder 2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4E48678-1E1C-40C3-8FD3-021636D6F6C5}" type="slidenum">
              <a:rPr lang="ar-SA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graphicFrame>
        <p:nvGraphicFramePr>
          <p:cNvPr id="2254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696110"/>
              </p:ext>
            </p:extLst>
          </p:nvPr>
        </p:nvGraphicFramePr>
        <p:xfrm>
          <a:off x="5172075" y="3835400"/>
          <a:ext cx="3281363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6" imgW="2187000" imgH="1981080" progId="Paint.Picture">
                  <p:embed/>
                </p:oleObj>
              </mc:Choice>
              <mc:Fallback>
                <p:oleObj name="Bitmap Image" r:id="rId16" imgW="2187000" imgH="198108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2075" y="3835400"/>
                        <a:ext cx="3281363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6" name="Object 17"/>
          <p:cNvGraphicFramePr>
            <a:graphicFrameLocks noChangeAspect="1"/>
          </p:cNvGraphicFramePr>
          <p:nvPr/>
        </p:nvGraphicFramePr>
        <p:xfrm>
          <a:off x="7340600" y="4171950"/>
          <a:ext cx="838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18" imgW="314283" imgH="104567" progId="Equation.3">
                  <p:embed/>
                </p:oleObj>
              </mc:Choice>
              <mc:Fallback>
                <p:oleObj name="Rovnice" r:id="rId18" imgW="314283" imgH="10456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0600" y="4171950"/>
                        <a:ext cx="838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7" name="Object 20"/>
          <p:cNvGraphicFramePr>
            <a:graphicFrameLocks noChangeAspect="1"/>
          </p:cNvGraphicFramePr>
          <p:nvPr/>
        </p:nvGraphicFramePr>
        <p:xfrm>
          <a:off x="7005638" y="5897563"/>
          <a:ext cx="690562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380880" imgH="203040" progId="Equation.3">
                  <p:embed/>
                </p:oleObj>
              </mc:Choice>
              <mc:Fallback>
                <p:oleObj name="Equation" r:id="rId20" imgW="3808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5638" y="5897563"/>
                        <a:ext cx="690562" cy="379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8" name="TextBox 1"/>
          <p:cNvSpPr txBox="1">
            <a:spLocks noChangeArrowheads="1"/>
          </p:cNvSpPr>
          <p:nvPr/>
        </p:nvSpPr>
        <p:spPr bwMode="auto">
          <a:xfrm>
            <a:off x="747713" y="4760913"/>
            <a:ext cx="3367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D</a:t>
            </a:r>
            <a:r>
              <a:rPr lang="en-US" altLang="en-US" baseline="-25000"/>
              <a:t>i</a:t>
            </a:r>
            <a:r>
              <a:rPr lang="en-US" altLang="en-US"/>
              <a:t> =   distance(</a:t>
            </a:r>
            <a:r>
              <a:rPr lang="en-US" altLang="en-US" b="1"/>
              <a:t>x, x</a:t>
            </a:r>
            <a:r>
              <a:rPr lang="en-US" altLang="en-US" b="1" baseline="-25000"/>
              <a:t>i</a:t>
            </a:r>
            <a:r>
              <a:rPr lang="en-US" altLang="en-US"/>
              <a:t>),   i=1,2,…,l</a:t>
            </a:r>
            <a:endParaRPr lang="en-US" altLang="en-US" baseline="-25000"/>
          </a:p>
        </p:txBody>
      </p:sp>
    </p:spTree>
    <p:extLst>
      <p:ext uri="{BB962C8B-B14F-4D97-AF65-F5344CB8AC3E}">
        <p14:creationId xmlns:p14="http://schemas.microsoft.com/office/powerpoint/2010/main" val="367514483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7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630273"/>
              </p:ext>
            </p:extLst>
          </p:nvPr>
        </p:nvGraphicFramePr>
        <p:xfrm>
          <a:off x="5462486" y="4114800"/>
          <a:ext cx="218757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187000" imgH="1981080" progId="Paint.Picture">
                  <p:embed/>
                </p:oleObj>
              </mc:Choice>
              <mc:Fallback>
                <p:oleObj name="Bitmap Image" r:id="rId2" imgW="2187000" imgH="1981080" progId="Paint.Picture">
                  <p:embed/>
                  <p:pic>
                    <p:nvPicPr>
                      <p:cNvPr id="245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2486" y="4114800"/>
                        <a:ext cx="218757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5" name="Rectangle 3"/>
          <p:cNvSpPr>
            <a:spLocks noChangeArrowheads="1"/>
          </p:cNvSpPr>
          <p:nvPr/>
        </p:nvSpPr>
        <p:spPr bwMode="auto">
          <a:xfrm>
            <a:off x="406400" y="152400"/>
            <a:ext cx="7772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US" sz="2800" dirty="0">
                <a:solidFill>
                  <a:srgbClr val="FF0000"/>
                </a:solidFill>
              </a:rPr>
              <a:t>      </a:t>
            </a:r>
            <a:r>
              <a:rPr lang="en-US" sz="4400" b="1" dirty="0">
                <a:solidFill>
                  <a:srgbClr val="FF0000"/>
                </a:solidFill>
              </a:rPr>
              <a:t>Classification</a:t>
            </a:r>
            <a:endParaRPr lang="cs-CZ" sz="4400" b="1" dirty="0">
              <a:solidFill>
                <a:srgbClr val="FF0000"/>
              </a:solidFill>
            </a:endParaRPr>
          </a:p>
        </p:txBody>
      </p:sp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381000" y="1981200"/>
          <a:ext cx="23622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astrový obraz" r:id="rId4" imgW="2066667" imgH="1666667" progId="Obraz programu Malování">
                  <p:embed/>
                </p:oleObj>
              </mc:Choice>
              <mc:Fallback>
                <p:oleObj name="Rastrový obraz" r:id="rId4" imgW="2066667" imgH="1666667" progId="Obraz programu Malování">
                  <p:embed/>
                  <p:pic>
                    <p:nvPicPr>
                      <p:cNvPr id="245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981200"/>
                        <a:ext cx="2362200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Object 5"/>
          <p:cNvGraphicFramePr>
            <a:graphicFrameLocks noChangeAspect="1"/>
          </p:cNvGraphicFramePr>
          <p:nvPr/>
        </p:nvGraphicFramePr>
        <p:xfrm>
          <a:off x="3352800" y="2362200"/>
          <a:ext cx="1101725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6" imgW="545863" imgH="482391" progId="Equation.3">
                  <p:embed/>
                </p:oleObj>
              </mc:Choice>
              <mc:Fallback>
                <p:oleObj name="Rovnice" r:id="rId6" imgW="545863" imgH="482391" progId="Equation.3">
                  <p:embed/>
                  <p:pic>
                    <p:nvPicPr>
                      <p:cNvPr id="2458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362200"/>
                        <a:ext cx="1101725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2" name="Line 6"/>
          <p:cNvSpPr>
            <a:spLocks noChangeShapeType="1"/>
          </p:cNvSpPr>
          <p:nvPr/>
        </p:nvSpPr>
        <p:spPr bwMode="auto">
          <a:xfrm flipV="1">
            <a:off x="2971800" y="3124200"/>
            <a:ext cx="304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>
            <a:off x="1219200" y="1981200"/>
            <a:ext cx="2133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381000" y="1676400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cs-CZ" altLang="en-US">
                <a:latin typeface="Times New Roman" panose="02020603050405020304" pitchFamily="18" charset="0"/>
              </a:rPr>
              <a:t>height</a:t>
            </a:r>
            <a:endParaRPr lang="cs-CZ" altLang="en-US" sz="2400">
              <a:latin typeface="Times New Roman" panose="02020603050405020304" pitchFamily="18" charset="0"/>
            </a:endParaRPr>
          </a:p>
        </p:txBody>
      </p:sp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2133600" y="3048000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cs-CZ" altLang="en-US">
                <a:latin typeface="Times New Roman" panose="02020603050405020304" pitchFamily="18" charset="0"/>
              </a:rPr>
              <a:t>weight</a:t>
            </a:r>
            <a:endParaRPr lang="cs-CZ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24586" name="Object 10"/>
          <p:cNvGraphicFramePr>
            <a:graphicFrameLocks noChangeAspect="1"/>
          </p:cNvGraphicFramePr>
          <p:nvPr/>
        </p:nvGraphicFramePr>
        <p:xfrm>
          <a:off x="6934200" y="2819400"/>
          <a:ext cx="102711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8" imgW="507780" imgH="203112" progId="Equation.3">
                  <p:embed/>
                </p:oleObj>
              </mc:Choice>
              <mc:Fallback>
                <p:oleObj name="Rovnice" r:id="rId8" imgW="507780" imgH="203112" progId="Equation.3">
                  <p:embed/>
                  <p:pic>
                    <p:nvPicPr>
                      <p:cNvPr id="2458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2819400"/>
                        <a:ext cx="1027113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7" name="Text Box 11"/>
          <p:cNvSpPr txBox="1">
            <a:spLocks noChangeArrowheads="1"/>
          </p:cNvSpPr>
          <p:nvPr/>
        </p:nvSpPr>
        <p:spPr bwMode="auto">
          <a:xfrm>
            <a:off x="4114800" y="35052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cs-CZ" altLang="en-US" u="sng">
                <a:solidFill>
                  <a:srgbClr val="FF0000"/>
                </a:solidFill>
                <a:latin typeface="Times New Roman" panose="02020603050405020304" pitchFamily="18" charset="0"/>
              </a:rPr>
              <a:t>Training examples</a:t>
            </a:r>
            <a:r>
              <a:rPr lang="cs-CZ" altLang="en-US" sz="2400">
                <a:latin typeface="Times New Roman" panose="02020603050405020304" pitchFamily="18" charset="0"/>
              </a:rPr>
              <a:t>  </a:t>
            </a:r>
          </a:p>
        </p:txBody>
      </p:sp>
      <p:graphicFrame>
        <p:nvGraphicFramePr>
          <p:cNvPr id="24588" name="Object 12"/>
          <p:cNvGraphicFramePr>
            <a:graphicFrameLocks noChangeAspect="1"/>
          </p:cNvGraphicFramePr>
          <p:nvPr/>
        </p:nvGraphicFramePr>
        <p:xfrm>
          <a:off x="6324600" y="3429000"/>
          <a:ext cx="2490788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10" imgW="1270000" imgH="228600" progId="Equation.3">
                  <p:embed/>
                </p:oleObj>
              </mc:Choice>
              <mc:Fallback>
                <p:oleObj name="Rovnice" r:id="rId10" imgW="1270000" imgH="228600" progId="Equation.3">
                  <p:embed/>
                  <p:pic>
                    <p:nvPicPr>
                      <p:cNvPr id="2458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3429000"/>
                        <a:ext cx="2490788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9" name="Object 13"/>
          <p:cNvGraphicFramePr>
            <a:graphicFrameLocks noChangeAspect="1"/>
          </p:cNvGraphicFramePr>
          <p:nvPr/>
        </p:nvGraphicFramePr>
        <p:xfrm>
          <a:off x="7620000" y="6421438"/>
          <a:ext cx="304800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12" imgW="152268" imgH="215713" progId="Equation.3">
                  <p:embed/>
                </p:oleObj>
              </mc:Choice>
              <mc:Fallback>
                <p:oleObj name="Rovnice" r:id="rId12" imgW="152268" imgH="215713" progId="Equation.3">
                  <p:embed/>
                  <p:pic>
                    <p:nvPicPr>
                      <p:cNvPr id="2458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6421438"/>
                        <a:ext cx="304800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0" name="Object 14"/>
          <p:cNvGraphicFramePr>
            <a:graphicFrameLocks noChangeAspect="1"/>
          </p:cNvGraphicFramePr>
          <p:nvPr/>
        </p:nvGraphicFramePr>
        <p:xfrm>
          <a:off x="4800600" y="4191000"/>
          <a:ext cx="33020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14" imgW="164885" imgH="215619" progId="Equation.3">
                  <p:embed/>
                </p:oleObj>
              </mc:Choice>
              <mc:Fallback>
                <p:oleObj name="Rovnice" r:id="rId14" imgW="164885" imgH="215619" progId="Equation.3">
                  <p:embed/>
                  <p:pic>
                    <p:nvPicPr>
                      <p:cNvPr id="2459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191000"/>
                        <a:ext cx="330200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1" name="Text Box 15"/>
          <p:cNvSpPr txBox="1">
            <a:spLocks noChangeArrowheads="1"/>
          </p:cNvSpPr>
          <p:nvPr/>
        </p:nvSpPr>
        <p:spPr bwMode="auto">
          <a:xfrm>
            <a:off x="1660525" y="57562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24592" name="Object 16"/>
          <p:cNvGraphicFramePr>
            <a:graphicFrameLocks noChangeAspect="1"/>
          </p:cNvGraphicFramePr>
          <p:nvPr/>
        </p:nvGraphicFramePr>
        <p:xfrm>
          <a:off x="6324600" y="5791200"/>
          <a:ext cx="762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16" imgW="295317" imgH="123865" progId="Equation.3">
                  <p:embed/>
                </p:oleObj>
              </mc:Choice>
              <mc:Fallback>
                <p:oleObj name="Rovnice" r:id="rId16" imgW="295317" imgH="123865" progId="Equation.3">
                  <p:embed/>
                  <p:pic>
                    <p:nvPicPr>
                      <p:cNvPr id="2459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5791200"/>
                        <a:ext cx="762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3" name="Object 17"/>
          <p:cNvGraphicFramePr>
            <a:graphicFrameLocks noChangeAspect="1"/>
          </p:cNvGraphicFramePr>
          <p:nvPr/>
        </p:nvGraphicFramePr>
        <p:xfrm>
          <a:off x="7391400" y="4114800"/>
          <a:ext cx="838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18" imgW="333248" imgH="123865" progId="Equation.3">
                  <p:embed/>
                </p:oleObj>
              </mc:Choice>
              <mc:Fallback>
                <p:oleObj name="Rovnice" r:id="rId18" imgW="333248" imgH="123865" progId="Equation.3">
                  <p:embed/>
                  <p:pic>
                    <p:nvPicPr>
                      <p:cNvPr id="2459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4114800"/>
                        <a:ext cx="838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4" name="Text Box 18"/>
          <p:cNvSpPr txBox="1">
            <a:spLocks noChangeArrowheads="1"/>
          </p:cNvSpPr>
          <p:nvPr/>
        </p:nvSpPr>
        <p:spPr bwMode="auto">
          <a:xfrm>
            <a:off x="533400" y="4267200"/>
            <a:ext cx="289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cs-CZ" altLang="en-US" u="sng">
                <a:solidFill>
                  <a:srgbClr val="FF0000"/>
                </a:solidFill>
                <a:latin typeface="Times New Roman" panose="02020603050405020304" pitchFamily="18" charset="0"/>
              </a:rPr>
              <a:t>Linear classifier:</a:t>
            </a:r>
            <a:endParaRPr lang="cs-CZ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24595" name="Object 19"/>
          <p:cNvGraphicFramePr>
            <a:graphicFrameLocks noChangeAspect="1"/>
          </p:cNvGraphicFramePr>
          <p:nvPr/>
        </p:nvGraphicFramePr>
        <p:xfrm>
          <a:off x="328613" y="4876800"/>
          <a:ext cx="4519612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438280" imgH="457200" progId="Equation.3">
                  <p:embed/>
                </p:oleObj>
              </mc:Choice>
              <mc:Fallback>
                <p:oleObj name="Equation" r:id="rId20" imgW="2438280" imgH="457200" progId="Equation.3">
                  <p:embed/>
                  <p:pic>
                    <p:nvPicPr>
                      <p:cNvPr id="24595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3" y="4876800"/>
                        <a:ext cx="4519612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088748" y="5499281"/>
            <a:ext cx="197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w.x</a:t>
            </a:r>
            <a:r>
              <a:rPr lang="en-US" dirty="0"/>
              <a:t> + w</a:t>
            </a:r>
            <a:r>
              <a:rPr lang="en-US" baseline="-25000" dirty="0"/>
              <a:t>0</a:t>
            </a:r>
            <a:r>
              <a:rPr lang="en-US" dirty="0"/>
              <a:t> = 0 </a:t>
            </a:r>
          </a:p>
        </p:txBody>
      </p:sp>
    </p:spTree>
    <p:extLst>
      <p:ext uri="{BB962C8B-B14F-4D97-AF65-F5344CB8AC3E}">
        <p14:creationId xmlns:p14="http://schemas.microsoft.com/office/powerpoint/2010/main" val="145625491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7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8940641"/>
              </p:ext>
            </p:extLst>
          </p:nvPr>
        </p:nvGraphicFramePr>
        <p:xfrm>
          <a:off x="5454650" y="4133850"/>
          <a:ext cx="218757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187000" imgH="1981080" progId="Paint.Picture">
                  <p:embed/>
                </p:oleObj>
              </mc:Choice>
              <mc:Fallback>
                <p:oleObj name="Bitmap Image" r:id="rId2" imgW="2187000" imgH="198108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4650" y="4133850"/>
                        <a:ext cx="218757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5" name="Rectangle 3"/>
          <p:cNvSpPr>
            <a:spLocks noChangeArrowheads="1"/>
          </p:cNvSpPr>
          <p:nvPr/>
        </p:nvSpPr>
        <p:spPr bwMode="auto">
          <a:xfrm>
            <a:off x="406400" y="152400"/>
            <a:ext cx="7772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US" sz="2800" dirty="0">
                <a:solidFill>
                  <a:srgbClr val="FF0000"/>
                </a:solidFill>
              </a:rPr>
              <a:t>      </a:t>
            </a:r>
            <a:r>
              <a:rPr lang="en-US" sz="4400" b="1" dirty="0">
                <a:solidFill>
                  <a:srgbClr val="FF0000"/>
                </a:solidFill>
              </a:rPr>
              <a:t>Classification</a:t>
            </a:r>
            <a:endParaRPr lang="cs-CZ" sz="4400" b="1" dirty="0">
              <a:solidFill>
                <a:srgbClr val="FF0000"/>
              </a:solidFill>
            </a:endParaRPr>
          </a:p>
        </p:txBody>
      </p:sp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381000" y="1981200"/>
          <a:ext cx="23622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astrový obraz" r:id="rId4" imgW="2066667" imgH="1666667" progId="Obraz programu Malování">
                  <p:embed/>
                </p:oleObj>
              </mc:Choice>
              <mc:Fallback>
                <p:oleObj name="Rastrový obraz" r:id="rId4" imgW="2066667" imgH="1666667" progId="Obraz programu Malování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981200"/>
                        <a:ext cx="2362200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Object 5"/>
          <p:cNvGraphicFramePr>
            <a:graphicFrameLocks noChangeAspect="1"/>
          </p:cNvGraphicFramePr>
          <p:nvPr/>
        </p:nvGraphicFramePr>
        <p:xfrm>
          <a:off x="3352800" y="2362200"/>
          <a:ext cx="1101725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6" imgW="545863" imgH="482391" progId="Equation.3">
                  <p:embed/>
                </p:oleObj>
              </mc:Choice>
              <mc:Fallback>
                <p:oleObj name="Rovnice" r:id="rId6" imgW="545863" imgH="4823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362200"/>
                        <a:ext cx="1101725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2" name="Line 6"/>
          <p:cNvSpPr>
            <a:spLocks noChangeShapeType="1"/>
          </p:cNvSpPr>
          <p:nvPr/>
        </p:nvSpPr>
        <p:spPr bwMode="auto">
          <a:xfrm flipV="1">
            <a:off x="2971800" y="3124200"/>
            <a:ext cx="304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>
            <a:off x="1219200" y="1981200"/>
            <a:ext cx="2133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381000" y="1676400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cs-CZ" altLang="en-US">
                <a:latin typeface="Times New Roman" panose="02020603050405020304" pitchFamily="18" charset="0"/>
              </a:rPr>
              <a:t>height</a:t>
            </a:r>
            <a:endParaRPr lang="cs-CZ" altLang="en-US" sz="2400">
              <a:latin typeface="Times New Roman" panose="02020603050405020304" pitchFamily="18" charset="0"/>
            </a:endParaRPr>
          </a:p>
        </p:txBody>
      </p:sp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2133600" y="3048000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cs-CZ" altLang="en-US">
                <a:latin typeface="Times New Roman" panose="02020603050405020304" pitchFamily="18" charset="0"/>
              </a:rPr>
              <a:t>weight</a:t>
            </a:r>
            <a:endParaRPr lang="cs-CZ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24586" name="Object 10"/>
          <p:cNvGraphicFramePr>
            <a:graphicFrameLocks noChangeAspect="1"/>
          </p:cNvGraphicFramePr>
          <p:nvPr/>
        </p:nvGraphicFramePr>
        <p:xfrm>
          <a:off x="6934200" y="2819400"/>
          <a:ext cx="102711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8" imgW="507780" imgH="203112" progId="Equation.3">
                  <p:embed/>
                </p:oleObj>
              </mc:Choice>
              <mc:Fallback>
                <p:oleObj name="Rovnice" r:id="rId8" imgW="507780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2819400"/>
                        <a:ext cx="1027113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7" name="Text Box 11"/>
          <p:cNvSpPr txBox="1">
            <a:spLocks noChangeArrowheads="1"/>
          </p:cNvSpPr>
          <p:nvPr/>
        </p:nvSpPr>
        <p:spPr bwMode="auto">
          <a:xfrm>
            <a:off x="4114800" y="35052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cs-CZ" altLang="en-US" u="sng">
                <a:solidFill>
                  <a:srgbClr val="FF0000"/>
                </a:solidFill>
                <a:latin typeface="Times New Roman" panose="02020603050405020304" pitchFamily="18" charset="0"/>
              </a:rPr>
              <a:t>Training examples</a:t>
            </a:r>
            <a:r>
              <a:rPr lang="cs-CZ" altLang="en-US" sz="2400">
                <a:latin typeface="Times New Roman" panose="02020603050405020304" pitchFamily="18" charset="0"/>
              </a:rPr>
              <a:t>  </a:t>
            </a:r>
          </a:p>
        </p:txBody>
      </p:sp>
      <p:graphicFrame>
        <p:nvGraphicFramePr>
          <p:cNvPr id="24588" name="Object 12"/>
          <p:cNvGraphicFramePr>
            <a:graphicFrameLocks noChangeAspect="1"/>
          </p:cNvGraphicFramePr>
          <p:nvPr/>
        </p:nvGraphicFramePr>
        <p:xfrm>
          <a:off x="6324600" y="3429000"/>
          <a:ext cx="2490788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10" imgW="1270000" imgH="228600" progId="Equation.3">
                  <p:embed/>
                </p:oleObj>
              </mc:Choice>
              <mc:Fallback>
                <p:oleObj name="Rovnice" r:id="rId10" imgW="1270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3429000"/>
                        <a:ext cx="2490788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9" name="Object 13"/>
          <p:cNvGraphicFramePr>
            <a:graphicFrameLocks noChangeAspect="1"/>
          </p:cNvGraphicFramePr>
          <p:nvPr/>
        </p:nvGraphicFramePr>
        <p:xfrm>
          <a:off x="7620000" y="6421438"/>
          <a:ext cx="304800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12" imgW="152268" imgH="215713" progId="Equation.3">
                  <p:embed/>
                </p:oleObj>
              </mc:Choice>
              <mc:Fallback>
                <p:oleObj name="Rovnice" r:id="rId12" imgW="152268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6421438"/>
                        <a:ext cx="304800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0" name="Object 14"/>
          <p:cNvGraphicFramePr>
            <a:graphicFrameLocks noChangeAspect="1"/>
          </p:cNvGraphicFramePr>
          <p:nvPr/>
        </p:nvGraphicFramePr>
        <p:xfrm>
          <a:off x="4800600" y="4191000"/>
          <a:ext cx="33020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14" imgW="164885" imgH="215619" progId="Equation.3">
                  <p:embed/>
                </p:oleObj>
              </mc:Choice>
              <mc:Fallback>
                <p:oleObj name="Rovnice" r:id="rId14" imgW="164885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191000"/>
                        <a:ext cx="330200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1" name="Text Box 15"/>
          <p:cNvSpPr txBox="1">
            <a:spLocks noChangeArrowheads="1"/>
          </p:cNvSpPr>
          <p:nvPr/>
        </p:nvSpPr>
        <p:spPr bwMode="auto">
          <a:xfrm>
            <a:off x="1660525" y="57562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24592" name="Object 16"/>
          <p:cNvGraphicFramePr>
            <a:graphicFrameLocks noChangeAspect="1"/>
          </p:cNvGraphicFramePr>
          <p:nvPr/>
        </p:nvGraphicFramePr>
        <p:xfrm>
          <a:off x="6324600" y="5791200"/>
          <a:ext cx="762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16" imgW="295317" imgH="123865" progId="Equation.3">
                  <p:embed/>
                </p:oleObj>
              </mc:Choice>
              <mc:Fallback>
                <p:oleObj name="Rovnice" r:id="rId16" imgW="295317" imgH="12386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5791200"/>
                        <a:ext cx="762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3" name="Object 17"/>
          <p:cNvGraphicFramePr>
            <a:graphicFrameLocks noChangeAspect="1"/>
          </p:cNvGraphicFramePr>
          <p:nvPr/>
        </p:nvGraphicFramePr>
        <p:xfrm>
          <a:off x="7391400" y="4114800"/>
          <a:ext cx="838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18" imgW="333248" imgH="123865" progId="Equation.3">
                  <p:embed/>
                </p:oleObj>
              </mc:Choice>
              <mc:Fallback>
                <p:oleObj name="Rovnice" r:id="rId18" imgW="333248" imgH="12386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4114800"/>
                        <a:ext cx="838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4" name="Text Box 18"/>
          <p:cNvSpPr txBox="1">
            <a:spLocks noChangeArrowheads="1"/>
          </p:cNvSpPr>
          <p:nvPr/>
        </p:nvSpPr>
        <p:spPr bwMode="auto">
          <a:xfrm>
            <a:off x="533400" y="4267200"/>
            <a:ext cx="289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cs-CZ" altLang="en-US" u="sng">
                <a:solidFill>
                  <a:srgbClr val="FF0000"/>
                </a:solidFill>
                <a:latin typeface="Times New Roman" panose="02020603050405020304" pitchFamily="18" charset="0"/>
              </a:rPr>
              <a:t>Linear classifier:</a:t>
            </a:r>
            <a:endParaRPr lang="cs-CZ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24595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668432"/>
              </p:ext>
            </p:extLst>
          </p:nvPr>
        </p:nvGraphicFramePr>
        <p:xfrm>
          <a:off x="328613" y="4876800"/>
          <a:ext cx="4519612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438280" imgH="457200" progId="Equation.3">
                  <p:embed/>
                </p:oleObj>
              </mc:Choice>
              <mc:Fallback>
                <p:oleObj name="Equation" r:id="rId20" imgW="24382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3" y="4876800"/>
                        <a:ext cx="4519612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088748" y="5499281"/>
            <a:ext cx="197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w.x</a:t>
            </a:r>
            <a:r>
              <a:rPr lang="en-US" dirty="0"/>
              <a:t> + w</a:t>
            </a:r>
            <a:r>
              <a:rPr lang="en-US" baseline="-25000" dirty="0"/>
              <a:t>0</a:t>
            </a:r>
            <a:r>
              <a:rPr lang="en-US" dirty="0"/>
              <a:t> = 0 </a:t>
            </a:r>
          </a:p>
        </p:txBody>
      </p:sp>
    </p:spTree>
    <p:extLst>
      <p:ext uri="{BB962C8B-B14F-4D97-AF65-F5344CB8AC3E}">
        <p14:creationId xmlns:p14="http://schemas.microsoft.com/office/powerpoint/2010/main" val="300987544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0BD7111-4939-47D5-9218-77ADE6E68A3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65127"/>
            <a:ext cx="8134312" cy="92772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sv-SE" altLang="en-US" sz="4800" b="1" dirty="0">
                <a:solidFill>
                  <a:srgbClr val="FF0000"/>
                </a:solidFill>
                <a:latin typeface="+mn-lt"/>
              </a:rPr>
              <a:t>Decision Surface of a Perceptron</a:t>
            </a:r>
            <a:endParaRPr lang="en-US" altLang="en-US" sz="48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2229" name="Line 18"/>
          <p:cNvSpPr>
            <a:spLocks noChangeShapeType="1"/>
          </p:cNvSpPr>
          <p:nvPr/>
        </p:nvSpPr>
        <p:spPr bwMode="auto">
          <a:xfrm>
            <a:off x="1689894" y="1766713"/>
            <a:ext cx="0" cy="19050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2230" name="Line 19"/>
          <p:cNvSpPr>
            <a:spLocks noChangeShapeType="1"/>
          </p:cNvSpPr>
          <p:nvPr/>
        </p:nvSpPr>
        <p:spPr bwMode="auto">
          <a:xfrm flipH="1">
            <a:off x="787378" y="2719213"/>
            <a:ext cx="2057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52238" name="Text Box 32"/>
          <p:cNvSpPr txBox="1">
            <a:spLocks noChangeArrowheads="1"/>
          </p:cNvSpPr>
          <p:nvPr/>
        </p:nvSpPr>
        <p:spPr bwMode="auto">
          <a:xfrm>
            <a:off x="381000" y="3962400"/>
            <a:ext cx="40053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hlink"/>
                </a:solidFill>
              </a:rPr>
              <a:t>Linearly separable (AND Problem)</a:t>
            </a:r>
          </a:p>
        </p:txBody>
      </p:sp>
      <p:sp>
        <p:nvSpPr>
          <p:cNvPr id="52239" name="Text Box 33"/>
          <p:cNvSpPr txBox="1">
            <a:spLocks noChangeArrowheads="1"/>
          </p:cNvSpPr>
          <p:nvPr/>
        </p:nvSpPr>
        <p:spPr bwMode="auto">
          <a:xfrm>
            <a:off x="4724400" y="3962400"/>
            <a:ext cx="41769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hlink"/>
                </a:solidFill>
              </a:rPr>
              <a:t>Linearly separable (NAND Problem)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C55BE02F-07A4-4145-B91F-67E542D23A87}"/>
              </a:ext>
            </a:extLst>
          </p:cNvPr>
          <p:cNvSpPr/>
          <p:nvPr/>
        </p:nvSpPr>
        <p:spPr>
          <a:xfrm>
            <a:off x="2332480" y="1954482"/>
            <a:ext cx="273951" cy="276988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 Box 1045">
            <a:extLst>
              <a:ext uri="{FF2B5EF4-FFF2-40B4-BE49-F238E27FC236}">
                <a16:creationId xmlns:a16="http://schemas.microsoft.com/office/drawing/2014/main" id="{B8D0B960-3034-4FE1-8266-6E451C74E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765" y="4730229"/>
            <a:ext cx="1293812" cy="194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For AND</a:t>
            </a:r>
            <a:endParaRPr lang="en-US" altLang="en-US" sz="1800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GB" altLang="en-US" sz="1800" b="1" dirty="0"/>
              <a:t>X</a:t>
            </a:r>
            <a:r>
              <a:rPr lang="en-GB" altLang="en-US" sz="1800" b="1" baseline="-25000" dirty="0"/>
              <a:t>1  </a:t>
            </a:r>
            <a:r>
              <a:rPr lang="en-GB" altLang="en-US" sz="1800" b="1" dirty="0"/>
              <a:t>X</a:t>
            </a:r>
            <a:r>
              <a:rPr lang="en-GB" altLang="en-US" sz="1800" b="1" baseline="-25000" dirty="0"/>
              <a:t>2</a:t>
            </a:r>
            <a:r>
              <a:rPr lang="en-GB" altLang="en-US" sz="1800" b="1" baseline="-25000" dirty="0">
                <a:latin typeface="Times New Roman" panose="02020603050405020304" pitchFamily="18" charset="0"/>
              </a:rPr>
              <a:t> </a:t>
            </a:r>
            <a:r>
              <a:rPr lang="en-GB" altLang="en-US" sz="1800" b="1" dirty="0">
                <a:latin typeface="Times New Roman" panose="02020603050405020304" pitchFamily="18" charset="0"/>
              </a:rPr>
              <a:t>    y</a:t>
            </a:r>
            <a:endParaRPr lang="en-US" altLang="en-US" sz="1800" b="1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0    0     0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0    1     0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1    0     0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1    1     1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56D805-E289-48A3-9E4D-61EC7AE0637D}"/>
              </a:ext>
            </a:extLst>
          </p:cNvPr>
          <p:cNvSpPr txBox="1"/>
          <p:nvPr/>
        </p:nvSpPr>
        <p:spPr>
          <a:xfrm>
            <a:off x="5759042" y="4723827"/>
            <a:ext cx="1424242" cy="1997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For NAND</a:t>
            </a:r>
            <a:endParaRPr lang="en-US" altLang="en-US" sz="1800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GB" altLang="en-US" sz="1800" b="1" dirty="0"/>
              <a:t>X</a:t>
            </a:r>
            <a:r>
              <a:rPr lang="en-GB" altLang="en-US" sz="1800" b="1" baseline="-25000" dirty="0"/>
              <a:t>1  </a:t>
            </a:r>
            <a:r>
              <a:rPr lang="en-GB" altLang="en-US" sz="1800" b="1" dirty="0"/>
              <a:t>X</a:t>
            </a:r>
            <a:r>
              <a:rPr lang="en-GB" altLang="en-US" sz="1800" b="1" baseline="-25000" dirty="0"/>
              <a:t>2</a:t>
            </a:r>
            <a:r>
              <a:rPr lang="en-GB" altLang="en-US" sz="1800" b="1" baseline="-25000" dirty="0">
                <a:latin typeface="Times New Roman" panose="02020603050405020304" pitchFamily="18" charset="0"/>
              </a:rPr>
              <a:t> </a:t>
            </a:r>
            <a:r>
              <a:rPr lang="en-GB" altLang="en-US" sz="1800" b="1" dirty="0">
                <a:latin typeface="Times New Roman" panose="02020603050405020304" pitchFamily="18" charset="0"/>
              </a:rPr>
              <a:t>    y</a:t>
            </a:r>
            <a:endParaRPr lang="en-US" altLang="en-US" sz="1800" b="1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0    0     1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0    1     1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1    0     1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1    1     0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F7BF12-38A8-4F92-B5CE-0D5C15247AB3}"/>
              </a:ext>
            </a:extLst>
          </p:cNvPr>
          <p:cNvGrpSpPr/>
          <p:nvPr/>
        </p:nvGrpSpPr>
        <p:grpSpPr>
          <a:xfrm>
            <a:off x="1484583" y="1372284"/>
            <a:ext cx="6222722" cy="2299429"/>
            <a:chOff x="1484583" y="1372284"/>
            <a:chExt cx="6222722" cy="2299429"/>
          </a:xfrm>
        </p:grpSpPr>
        <p:sp>
          <p:nvSpPr>
            <p:cNvPr id="2" name="Line 19">
              <a:extLst>
                <a:ext uri="{FF2B5EF4-FFF2-40B4-BE49-F238E27FC236}">
                  <a16:creationId xmlns:a16="http://schemas.microsoft.com/office/drawing/2014/main" id="{44ECCAF3-5075-4174-8F50-91882005C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25884" y="2804501"/>
              <a:ext cx="2057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3" name="Line 18">
              <a:extLst>
                <a:ext uri="{FF2B5EF4-FFF2-40B4-BE49-F238E27FC236}">
                  <a16:creationId xmlns:a16="http://schemas.microsoft.com/office/drawing/2014/main" id="{13671D6F-D4D8-4886-B94C-F23E26096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36789" y="1766713"/>
              <a:ext cx="0" cy="1905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C332B8-A6CB-49DB-AF51-91C3497553A2}"/>
                </a:ext>
              </a:extLst>
            </p:cNvPr>
            <p:cNvSpPr txBox="1"/>
            <p:nvPr/>
          </p:nvSpPr>
          <p:spPr>
            <a:xfrm>
              <a:off x="5884877" y="1386815"/>
              <a:ext cx="4460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sv-SE" altLang="en-US" sz="2400" dirty="0"/>
                <a:t>x</a:t>
              </a:r>
              <a:r>
                <a:rPr lang="sv-SE" altLang="en-US" sz="2400" baseline="-25000" dirty="0"/>
                <a:t>2</a:t>
              </a:r>
              <a:endParaRPr lang="en-IN" sz="24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1C4CE18-E737-451F-9A2C-F21B8F1AC8B5}"/>
                </a:ext>
              </a:extLst>
            </p:cNvPr>
            <p:cNvSpPr txBox="1"/>
            <p:nvPr/>
          </p:nvSpPr>
          <p:spPr>
            <a:xfrm>
              <a:off x="7200906" y="2619835"/>
              <a:ext cx="50639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sv-SE" altLang="en-US" sz="2400" dirty="0"/>
                <a:t>x</a:t>
              </a:r>
              <a:r>
                <a:rPr lang="sv-SE" altLang="en-US" sz="2400" baseline="-25000" dirty="0"/>
                <a:t>1</a:t>
              </a:r>
              <a:endParaRPr lang="en-IN" sz="2400" dirty="0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C8C68E72-4745-44A9-902D-71D996F60D5F}"/>
                </a:ext>
              </a:extLst>
            </p:cNvPr>
            <p:cNvSpPr/>
            <p:nvPr/>
          </p:nvSpPr>
          <p:spPr>
            <a:xfrm>
              <a:off x="5885787" y="2000672"/>
              <a:ext cx="302004" cy="276989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BE39FAB5-4BAB-4B5C-A09B-CCC3D0A51704}"/>
                </a:ext>
              </a:extLst>
            </p:cNvPr>
            <p:cNvSpPr/>
            <p:nvPr/>
          </p:nvSpPr>
          <p:spPr>
            <a:xfrm>
              <a:off x="6610036" y="2012778"/>
              <a:ext cx="302004" cy="276989"/>
            </a:xfrm>
            <a:prstGeom prst="flowChartConnector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D0A58B67-C853-4E15-BC16-6D01F816A07E}"/>
                </a:ext>
              </a:extLst>
            </p:cNvPr>
            <p:cNvSpPr/>
            <p:nvPr/>
          </p:nvSpPr>
          <p:spPr>
            <a:xfrm>
              <a:off x="6622467" y="2666006"/>
              <a:ext cx="302004" cy="276989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C79F728E-5ECD-44C9-AC9D-421CB80D64A3}"/>
                </a:ext>
              </a:extLst>
            </p:cNvPr>
            <p:cNvSpPr/>
            <p:nvPr/>
          </p:nvSpPr>
          <p:spPr>
            <a:xfrm>
              <a:off x="5899813" y="2706906"/>
              <a:ext cx="273951" cy="276988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E614322-EA18-40AD-9633-C1D487644107}"/>
                </a:ext>
              </a:extLst>
            </p:cNvPr>
            <p:cNvGrpSpPr/>
            <p:nvPr/>
          </p:nvGrpSpPr>
          <p:grpSpPr>
            <a:xfrm>
              <a:off x="1484583" y="1372284"/>
              <a:ext cx="1757853" cy="1620948"/>
              <a:chOff x="1484583" y="1372284"/>
              <a:chExt cx="1757853" cy="1620948"/>
            </a:xfrm>
          </p:grpSpPr>
          <p:sp>
            <p:nvSpPr>
              <p:cNvPr id="52235" name="Text Box 28"/>
              <p:cNvSpPr txBox="1">
                <a:spLocks noChangeArrowheads="1"/>
              </p:cNvSpPr>
              <p:nvPr/>
            </p:nvSpPr>
            <p:spPr bwMode="auto">
              <a:xfrm>
                <a:off x="2796348" y="2536032"/>
                <a:ext cx="446088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7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sv-SE" altLang="en-US" dirty="0"/>
                  <a:t>x</a:t>
                </a:r>
                <a:r>
                  <a:rPr lang="sv-SE" altLang="en-US" baseline="-25000" dirty="0"/>
                  <a:t>1</a:t>
                </a:r>
                <a:endParaRPr lang="en-US" altLang="en-US" baseline="-25000" dirty="0"/>
              </a:p>
            </p:txBody>
          </p:sp>
          <p:sp>
            <p:nvSpPr>
              <p:cNvPr id="52236" name="Text Box 29"/>
              <p:cNvSpPr txBox="1">
                <a:spLocks noChangeArrowheads="1"/>
              </p:cNvSpPr>
              <p:nvPr/>
            </p:nvSpPr>
            <p:spPr bwMode="auto">
              <a:xfrm>
                <a:off x="1484583" y="1372284"/>
                <a:ext cx="446088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7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sv-SE" altLang="en-US" dirty="0"/>
                  <a:t>x</a:t>
                </a:r>
                <a:r>
                  <a:rPr lang="sv-SE" altLang="en-US" baseline="-25000" dirty="0"/>
                  <a:t>2</a:t>
                </a:r>
                <a:endParaRPr lang="en-US" altLang="en-US" baseline="-25000" dirty="0"/>
              </a:p>
            </p:txBody>
          </p:sp>
          <p:sp>
            <p:nvSpPr>
              <p:cNvPr id="6" name="Flowchart: Connector 5">
                <a:extLst>
                  <a:ext uri="{FF2B5EF4-FFF2-40B4-BE49-F238E27FC236}">
                    <a16:creationId xmlns:a16="http://schemas.microsoft.com/office/drawing/2014/main" id="{27E77F0C-7AD9-41EF-A440-FA913F490731}"/>
                  </a:ext>
                </a:extLst>
              </p:cNvPr>
              <p:cNvSpPr/>
              <p:nvPr/>
            </p:nvSpPr>
            <p:spPr>
              <a:xfrm>
                <a:off x="1535185" y="1954482"/>
                <a:ext cx="302004" cy="276989"/>
              </a:xfrm>
              <a:prstGeom prst="flowChartConnector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" name="Flowchart: Connector 6">
                <a:extLst>
                  <a:ext uri="{FF2B5EF4-FFF2-40B4-BE49-F238E27FC236}">
                    <a16:creationId xmlns:a16="http://schemas.microsoft.com/office/drawing/2014/main" id="{D074B908-9C5C-44DF-8131-C704E84871F8}"/>
                  </a:ext>
                </a:extLst>
              </p:cNvPr>
              <p:cNvSpPr/>
              <p:nvPr/>
            </p:nvSpPr>
            <p:spPr>
              <a:xfrm>
                <a:off x="1549212" y="2573678"/>
                <a:ext cx="273950" cy="276989"/>
              </a:xfrm>
              <a:prstGeom prst="flowChartConnector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" name="Flowchart: Connector 7">
                <a:extLst>
                  <a:ext uri="{FF2B5EF4-FFF2-40B4-BE49-F238E27FC236}">
                    <a16:creationId xmlns:a16="http://schemas.microsoft.com/office/drawing/2014/main" id="{AC1A85AA-7864-4A78-B21E-DD24ED30CCB3}"/>
                  </a:ext>
                </a:extLst>
              </p:cNvPr>
              <p:cNvSpPr/>
              <p:nvPr/>
            </p:nvSpPr>
            <p:spPr>
              <a:xfrm>
                <a:off x="2303627" y="2594308"/>
                <a:ext cx="273950" cy="270124"/>
              </a:xfrm>
              <a:prstGeom prst="flowChartConnector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823D8A0-D1B4-4068-A35F-50C02B97FDAF}"/>
                  </a:ext>
                </a:extLst>
              </p:cNvPr>
              <p:cNvCxnSpPr/>
              <p:nvPr/>
            </p:nvCxnSpPr>
            <p:spPr>
              <a:xfrm>
                <a:off x="1778105" y="1740003"/>
                <a:ext cx="914400" cy="9144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DD4776B-B4B2-4E6C-911F-7EC4E7879091}"/>
                </a:ext>
              </a:extLst>
            </p:cNvPr>
            <p:cNvCxnSpPr/>
            <p:nvPr/>
          </p:nvCxnSpPr>
          <p:spPr>
            <a:xfrm>
              <a:off x="6148289" y="1829484"/>
              <a:ext cx="914400" cy="914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6588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Typical goal of machine learning</a:t>
            </a:r>
          </a:p>
        </p:txBody>
      </p:sp>
      <p:pic>
        <p:nvPicPr>
          <p:cNvPr id="5" name="Picture 2" descr="C:\Users\ang\Desktop\1961 Norton #271 Ridden by Jesse Seary in turn 9 at Road America, Elkhart Lake, W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6836" y="2107107"/>
            <a:ext cx="1662824" cy="1113745"/>
          </a:xfrm>
          <a:prstGeom prst="rect">
            <a:avLst/>
          </a:prstGeom>
          <a:noFill/>
        </p:spPr>
      </p:pic>
      <p:pic>
        <p:nvPicPr>
          <p:cNvPr id="6" name="Picture 3" descr="C:\Documents and Settings\hllee\Application Data\SSH\temp\speech_demo.png"/>
          <p:cNvPicPr>
            <a:picLocks noChangeAspect="1" noChangeArrowheads="1"/>
          </p:cNvPicPr>
          <p:nvPr/>
        </p:nvPicPr>
        <p:blipFill>
          <a:blip r:embed="rId3" cstate="print"/>
          <a:srcRect l="47730" t="11764" r="30080" b="61154"/>
          <a:stretch>
            <a:fillRect/>
          </a:stretch>
        </p:blipFill>
        <p:spPr bwMode="auto">
          <a:xfrm>
            <a:off x="2382681" y="3545945"/>
            <a:ext cx="1613010" cy="1198048"/>
          </a:xfrm>
          <a:prstGeom prst="rect">
            <a:avLst/>
          </a:prstGeom>
          <a:noFill/>
        </p:spPr>
      </p:pic>
      <p:cxnSp>
        <p:nvCxnSpPr>
          <p:cNvPr id="7" name="Straight Arrow Connector 6"/>
          <p:cNvCxnSpPr/>
          <p:nvPr/>
        </p:nvCxnSpPr>
        <p:spPr>
          <a:xfrm flipH="1">
            <a:off x="4188749" y="2641645"/>
            <a:ext cx="1530356" cy="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headEnd type="triangle" w="med" len="lg"/>
            <a:tailEnd type="none"/>
          </a:ln>
          <a:effectLst/>
        </p:spPr>
      </p:cxnSp>
      <p:cxnSp>
        <p:nvCxnSpPr>
          <p:cNvPr id="8" name="Straight Arrow Connector 7"/>
          <p:cNvCxnSpPr/>
          <p:nvPr/>
        </p:nvCxnSpPr>
        <p:spPr>
          <a:xfrm flipH="1">
            <a:off x="4188749" y="4144045"/>
            <a:ext cx="1530356" cy="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headEnd type="triangle" w="med" len="lg"/>
            <a:tailEnd type="non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5821366" y="2100838"/>
            <a:ext cx="20483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/>
              <a:t>Label: “Motorcycle”</a:t>
            </a:r>
          </a:p>
          <a:p>
            <a:pPr algn="l">
              <a:spcBef>
                <a:spcPts val="0"/>
              </a:spcBef>
            </a:pPr>
            <a:r>
              <a:rPr lang="en-US" dirty="0"/>
              <a:t>Suggest tags</a:t>
            </a:r>
          </a:p>
          <a:p>
            <a:pPr algn="l">
              <a:spcBef>
                <a:spcPts val="0"/>
              </a:spcBef>
            </a:pPr>
            <a:r>
              <a:rPr lang="en-US" dirty="0"/>
              <a:t>Image search</a:t>
            </a:r>
          </a:p>
          <a:p>
            <a:pPr algn="l">
              <a:spcBef>
                <a:spcPts val="0"/>
              </a:spcBef>
            </a:pPr>
            <a:r>
              <a:rPr lang="en-US" dirty="0"/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21366" y="3545945"/>
            <a:ext cx="22245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/>
              <a:t>Speech recognition</a:t>
            </a:r>
          </a:p>
          <a:p>
            <a:pPr algn="l">
              <a:spcBef>
                <a:spcPts val="0"/>
              </a:spcBef>
            </a:pPr>
            <a:r>
              <a:rPr lang="en-US" dirty="0"/>
              <a:t>Music classification</a:t>
            </a:r>
          </a:p>
          <a:p>
            <a:pPr algn="l">
              <a:spcBef>
                <a:spcPts val="0"/>
              </a:spcBef>
            </a:pPr>
            <a:r>
              <a:rPr lang="en-US" dirty="0"/>
              <a:t>Speaker identification</a:t>
            </a:r>
          </a:p>
          <a:p>
            <a:pPr algn="l">
              <a:spcBef>
                <a:spcPts val="0"/>
              </a:spcBef>
            </a:pPr>
            <a:r>
              <a:rPr lang="en-US" dirty="0"/>
              <a:t>…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188749" y="5762856"/>
            <a:ext cx="1530356" cy="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headEnd type="triangle" w="med" len="lg"/>
            <a:tailEnd type="none"/>
          </a:ln>
          <a:effectLst/>
        </p:spPr>
      </p:cxnSp>
      <p:pic>
        <p:nvPicPr>
          <p:cNvPr id="12" name="Picture 3" descr="C:\Users\ang\Desktop\ny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426" y="5049232"/>
            <a:ext cx="1832062" cy="14272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821366" y="5162691"/>
            <a:ext cx="20645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/>
              <a:t>Web search</a:t>
            </a:r>
          </a:p>
          <a:p>
            <a:pPr algn="l">
              <a:spcBef>
                <a:spcPts val="0"/>
              </a:spcBef>
            </a:pPr>
            <a:r>
              <a:rPr lang="en-US" dirty="0"/>
              <a:t>Anti-spam</a:t>
            </a:r>
          </a:p>
          <a:p>
            <a:pPr algn="l">
              <a:spcBef>
                <a:spcPts val="0"/>
              </a:spcBef>
            </a:pPr>
            <a:r>
              <a:rPr lang="en-US" dirty="0"/>
              <a:t>Machine translation</a:t>
            </a:r>
          </a:p>
          <a:p>
            <a:pPr algn="l">
              <a:spcBef>
                <a:spcPts val="0"/>
              </a:spcBef>
            </a:pPr>
            <a:r>
              <a:rPr lang="en-US" dirty="0"/>
              <a:t>…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08325" y="5532022"/>
            <a:ext cx="669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2400" dirty="0"/>
              <a:t>text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0758" y="3913212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2400" dirty="0"/>
              <a:t>audio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9159" y="2387483"/>
            <a:ext cx="1870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2400" dirty="0"/>
              <a:t>images/video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77996" y="1458014"/>
            <a:ext cx="1066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3200" u="sng" dirty="0"/>
              <a:t>input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95645" y="1454310"/>
            <a:ext cx="1326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3200" u="sng" dirty="0"/>
              <a:t>output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72000" y="2376725"/>
            <a:ext cx="529839" cy="529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71999" y="3876392"/>
            <a:ext cx="529839" cy="529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571999" y="5497934"/>
            <a:ext cx="529839" cy="529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49A9B-42B5-4BB4-8F9B-43BA2F3519C8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187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bject 12"/>
              <p:cNvSpPr txBox="1"/>
              <p:nvPr/>
            </p:nvSpPr>
            <p:spPr bwMode="auto">
              <a:xfrm>
                <a:off x="3208338" y="2876550"/>
                <a:ext cx="5783262" cy="6318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N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b>
                        <m:sSubPr>
                          <m:ctrlP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8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8338" y="2876550"/>
                <a:ext cx="5783262" cy="6318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solidFill>
                  <a:srgbClr val="FF0000"/>
                </a:solidFill>
                <a:latin typeface="+mn-lt"/>
              </a:rPr>
              <a:t>Elements of Neural Network </a:t>
            </a:r>
            <a:endParaRPr lang="zh-TW" altLang="en-US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4227506" y="1902037"/>
                <a:ext cx="16440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506" y="1902037"/>
                <a:ext cx="1644040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/>
          <p:cNvSpPr/>
          <p:nvPr/>
        </p:nvSpPr>
        <p:spPr>
          <a:xfrm>
            <a:off x="2082333" y="2938572"/>
            <a:ext cx="622890" cy="22193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5697288" y="4441558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097648" y="2850704"/>
            <a:ext cx="596697" cy="28070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cxnSpLocks/>
            <a:endCxn id="22" idx="1"/>
          </p:cNvCxnSpPr>
          <p:nvPr/>
        </p:nvCxnSpPr>
        <p:spPr>
          <a:xfrm flipV="1">
            <a:off x="1686725" y="4452003"/>
            <a:ext cx="2145559" cy="78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4986856" y="3943097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graphicFrame>
        <p:nvGraphicFramePr>
          <p:cNvPr id="8" name="Object 12"/>
          <p:cNvGraphicFramePr>
            <a:graphicFrameLocks noChangeAspect="1"/>
          </p:cNvGraphicFramePr>
          <p:nvPr/>
        </p:nvGraphicFramePr>
        <p:xfrm>
          <a:off x="4515922" y="4054524"/>
          <a:ext cx="3524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126720" imgH="126720" progId="Equation.3">
                  <p:embed/>
                </p:oleObj>
              </mc:Choice>
              <mc:Fallback>
                <p:oleObj name="方程式" r:id="rId7" imgW="1267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5922" y="4054524"/>
                        <a:ext cx="352425" cy="3508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12"/>
              <p:cNvSpPr txBox="1"/>
              <p:nvPr/>
            </p:nvSpPr>
            <p:spPr bwMode="auto">
              <a:xfrm>
                <a:off x="2139950" y="2959100"/>
                <a:ext cx="493713" cy="595313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9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9950" y="2959100"/>
                <a:ext cx="493713" cy="595313"/>
              </a:xfrm>
              <a:prstGeom prst="rect">
                <a:avLst/>
              </a:prstGeom>
              <a:blipFill>
                <a:blip r:embed="rId9"/>
                <a:stretch>
                  <a:fillRect r="-24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2"/>
              <p:cNvSpPr txBox="1"/>
              <p:nvPr/>
            </p:nvSpPr>
            <p:spPr bwMode="auto">
              <a:xfrm>
                <a:off x="2144713" y="3595688"/>
                <a:ext cx="528637" cy="595312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0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44713" y="3595688"/>
                <a:ext cx="528637" cy="5953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2"/>
              <p:cNvSpPr txBox="1"/>
              <p:nvPr/>
            </p:nvSpPr>
            <p:spPr bwMode="auto">
              <a:xfrm>
                <a:off x="2139950" y="4375150"/>
                <a:ext cx="598488" cy="595313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1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9950" y="4375150"/>
                <a:ext cx="598488" cy="5953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/>
          <p:nvPr/>
        </p:nvCxnSpPr>
        <p:spPr>
          <a:xfrm flipV="1">
            <a:off x="4173798" y="4421401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cxnSpLocks/>
            <a:endCxn id="22" idx="1"/>
          </p:cNvCxnSpPr>
          <p:nvPr/>
        </p:nvCxnSpPr>
        <p:spPr>
          <a:xfrm>
            <a:off x="1674694" y="4024747"/>
            <a:ext cx="2157590" cy="4272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22" idx="1"/>
          </p:cNvCxnSpPr>
          <p:nvPr/>
        </p:nvCxnSpPr>
        <p:spPr>
          <a:xfrm>
            <a:off x="1694345" y="3166471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 rot="5400000">
            <a:off x="1104498" y="451168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2"/>
              <p:cNvSpPr txBox="1"/>
              <p:nvPr/>
            </p:nvSpPr>
            <p:spPr bwMode="auto">
              <a:xfrm>
                <a:off x="1179513" y="2808288"/>
                <a:ext cx="495300" cy="6302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6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79513" y="2808288"/>
                <a:ext cx="495300" cy="63023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12"/>
              <p:cNvSpPr txBox="1"/>
              <p:nvPr/>
            </p:nvSpPr>
            <p:spPr bwMode="auto">
              <a:xfrm>
                <a:off x="1179513" y="3709988"/>
                <a:ext cx="495300" cy="6302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7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79513" y="3709988"/>
                <a:ext cx="495300" cy="63023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12"/>
              <p:cNvSpPr txBox="1"/>
              <p:nvPr/>
            </p:nvSpPr>
            <p:spPr bwMode="auto">
              <a:xfrm>
                <a:off x="1136650" y="4926013"/>
                <a:ext cx="569913" cy="6302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8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36650" y="4926013"/>
                <a:ext cx="569913" cy="63023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群組 20"/>
          <p:cNvGrpSpPr/>
          <p:nvPr/>
        </p:nvGrpSpPr>
        <p:grpSpPr>
          <a:xfrm>
            <a:off x="3832284" y="4191843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/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15" imgW="139680" imgH="139680" progId="Equation.3">
                    <p:embed/>
                  </p:oleObj>
                </mc:Choice>
                <mc:Fallback>
                  <p:oleObj name="方程式" r:id="rId15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013731"/>
              </p:ext>
            </p:extLst>
          </p:nvPr>
        </p:nvGraphicFramePr>
        <p:xfrm>
          <a:off x="5305425" y="4138613"/>
          <a:ext cx="2841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4120" imgH="215640" progId="Equation.3">
                  <p:embed/>
                </p:oleObj>
              </mc:Choice>
              <mc:Fallback>
                <p:oleObj name="Equation" r:id="rId17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5425" y="4138613"/>
                        <a:ext cx="284163" cy="533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字方塊 39"/>
          <p:cNvSpPr txBox="1"/>
          <p:nvPr/>
        </p:nvSpPr>
        <p:spPr>
          <a:xfrm>
            <a:off x="4576141" y="4945347"/>
            <a:ext cx="288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Activation function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1833704" y="5240865"/>
            <a:ext cx="118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weights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56611" y="1825094"/>
            <a:ext cx="1463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Neuron</a:t>
            </a:r>
            <a:endParaRPr lang="zh-TW" altLang="en-US" sz="3200" b="1" i="1" u="sng" dirty="0"/>
          </a:p>
        </p:txBody>
      </p:sp>
      <p:sp>
        <p:nvSpPr>
          <p:cNvPr id="33" name="TextBox 32"/>
          <p:cNvSpPr txBox="1"/>
          <p:nvPr/>
        </p:nvSpPr>
        <p:spPr>
          <a:xfrm>
            <a:off x="6562721" y="4229237"/>
            <a:ext cx="71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h(</a:t>
            </a:r>
            <a:r>
              <a:rPr lang="en-US" b="1" dirty="0"/>
              <a:t>z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038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7" grpId="0" animBg="1"/>
      <p:bldP spid="40" grpId="0"/>
      <p:bldP spid="3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bject 12"/>
              <p:cNvSpPr txBox="1"/>
              <p:nvPr/>
            </p:nvSpPr>
            <p:spPr bwMode="auto">
              <a:xfrm>
                <a:off x="3208338" y="2876550"/>
                <a:ext cx="5783262" cy="6318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N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b>
                        <m:sSubPr>
                          <m:ctrlP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8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8338" y="2876550"/>
                <a:ext cx="5783262" cy="6318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solidFill>
                  <a:srgbClr val="FF0000"/>
                </a:solidFill>
                <a:latin typeface="+mn-lt"/>
              </a:rPr>
              <a:t>Elements of Neural Network </a:t>
            </a:r>
            <a:endParaRPr lang="zh-TW" altLang="en-US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4227506" y="1902037"/>
                <a:ext cx="16440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506" y="1902037"/>
                <a:ext cx="1644040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/>
          <p:cNvSpPr/>
          <p:nvPr/>
        </p:nvSpPr>
        <p:spPr>
          <a:xfrm>
            <a:off x="2082333" y="2938572"/>
            <a:ext cx="622890" cy="22193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5697288" y="4441558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097648" y="2850704"/>
            <a:ext cx="596697" cy="28070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cxnSpLocks/>
            <a:endCxn id="22" idx="1"/>
          </p:cNvCxnSpPr>
          <p:nvPr/>
        </p:nvCxnSpPr>
        <p:spPr>
          <a:xfrm flipV="1">
            <a:off x="1686725" y="4452003"/>
            <a:ext cx="2145559" cy="78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4986856" y="3943097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graphicFrame>
        <p:nvGraphicFramePr>
          <p:cNvPr id="8" name="Object 12"/>
          <p:cNvGraphicFramePr>
            <a:graphicFrameLocks noChangeAspect="1"/>
          </p:cNvGraphicFramePr>
          <p:nvPr/>
        </p:nvGraphicFramePr>
        <p:xfrm>
          <a:off x="4515922" y="4054524"/>
          <a:ext cx="3524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126720" imgH="126720" progId="Equation.3">
                  <p:embed/>
                </p:oleObj>
              </mc:Choice>
              <mc:Fallback>
                <p:oleObj name="方程式" r:id="rId7" imgW="126720" imgH="126720" progId="Equation.3">
                  <p:embed/>
                  <p:pic>
                    <p:nvPicPr>
                      <p:cNvPr id="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5922" y="4054524"/>
                        <a:ext cx="352425" cy="3508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12"/>
              <p:cNvSpPr txBox="1"/>
              <p:nvPr/>
            </p:nvSpPr>
            <p:spPr bwMode="auto">
              <a:xfrm>
                <a:off x="2139950" y="2959100"/>
                <a:ext cx="493713" cy="595313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9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9950" y="2959100"/>
                <a:ext cx="493713" cy="595313"/>
              </a:xfrm>
              <a:prstGeom prst="rect">
                <a:avLst/>
              </a:prstGeom>
              <a:blipFill>
                <a:blip r:embed="rId9"/>
                <a:stretch>
                  <a:fillRect r="-24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2"/>
              <p:cNvSpPr txBox="1"/>
              <p:nvPr/>
            </p:nvSpPr>
            <p:spPr bwMode="auto">
              <a:xfrm>
                <a:off x="2144713" y="3595688"/>
                <a:ext cx="528637" cy="595312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0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44713" y="3595688"/>
                <a:ext cx="528637" cy="5953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2"/>
              <p:cNvSpPr txBox="1"/>
              <p:nvPr/>
            </p:nvSpPr>
            <p:spPr bwMode="auto">
              <a:xfrm>
                <a:off x="2139950" y="4375150"/>
                <a:ext cx="598488" cy="595313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1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9950" y="4375150"/>
                <a:ext cx="598488" cy="5953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/>
          <p:nvPr/>
        </p:nvCxnSpPr>
        <p:spPr>
          <a:xfrm flipV="1">
            <a:off x="4173798" y="4421401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cxnSpLocks/>
            <a:endCxn id="22" idx="1"/>
          </p:cNvCxnSpPr>
          <p:nvPr/>
        </p:nvCxnSpPr>
        <p:spPr>
          <a:xfrm>
            <a:off x="1674694" y="4024747"/>
            <a:ext cx="2157590" cy="4272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22" idx="1"/>
          </p:cNvCxnSpPr>
          <p:nvPr/>
        </p:nvCxnSpPr>
        <p:spPr>
          <a:xfrm>
            <a:off x="1694345" y="3166471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 rot="5400000">
            <a:off x="1104498" y="451168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2"/>
              <p:cNvSpPr txBox="1"/>
              <p:nvPr/>
            </p:nvSpPr>
            <p:spPr bwMode="auto">
              <a:xfrm>
                <a:off x="1179513" y="2808288"/>
                <a:ext cx="495300" cy="6302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6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79513" y="2808288"/>
                <a:ext cx="495300" cy="63023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12"/>
              <p:cNvSpPr txBox="1"/>
              <p:nvPr/>
            </p:nvSpPr>
            <p:spPr bwMode="auto">
              <a:xfrm>
                <a:off x="1179513" y="3709988"/>
                <a:ext cx="495300" cy="6302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7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79513" y="3709988"/>
                <a:ext cx="495300" cy="63023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12"/>
              <p:cNvSpPr txBox="1"/>
              <p:nvPr/>
            </p:nvSpPr>
            <p:spPr bwMode="auto">
              <a:xfrm>
                <a:off x="1136650" y="4926013"/>
                <a:ext cx="569913" cy="6302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8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36650" y="4926013"/>
                <a:ext cx="569913" cy="63023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群組 20"/>
          <p:cNvGrpSpPr/>
          <p:nvPr/>
        </p:nvGrpSpPr>
        <p:grpSpPr>
          <a:xfrm>
            <a:off x="3832284" y="4191843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/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15" imgW="139680" imgH="139680" progId="Equation.3">
                    <p:embed/>
                  </p:oleObj>
                </mc:Choice>
                <mc:Fallback>
                  <p:oleObj name="方程式" r:id="rId15" imgW="139680" imgH="139680" progId="Equation.3">
                    <p:embed/>
                    <p:pic>
                      <p:nvPicPr>
                        <p:cNvPr id="2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8" name="Object 12"/>
          <p:cNvGraphicFramePr>
            <a:graphicFrameLocks noChangeAspect="1"/>
          </p:cNvGraphicFramePr>
          <p:nvPr/>
        </p:nvGraphicFramePr>
        <p:xfrm>
          <a:off x="5305425" y="4138613"/>
          <a:ext cx="2841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4120" imgH="215640" progId="Equation.3">
                  <p:embed/>
                </p:oleObj>
              </mc:Choice>
              <mc:Fallback>
                <p:oleObj name="Equation" r:id="rId17" imgW="114120" imgH="215640" progId="Equation.3">
                  <p:embed/>
                  <p:pic>
                    <p:nvPicPr>
                      <p:cNvPr id="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5425" y="4138613"/>
                        <a:ext cx="284163" cy="533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字方塊 39"/>
          <p:cNvSpPr txBox="1"/>
          <p:nvPr/>
        </p:nvSpPr>
        <p:spPr>
          <a:xfrm>
            <a:off x="4572000" y="5339067"/>
            <a:ext cx="3083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Activation function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1833704" y="5240865"/>
            <a:ext cx="118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weights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56611" y="1825094"/>
            <a:ext cx="1463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Neuron</a:t>
            </a:r>
            <a:endParaRPr lang="zh-TW" altLang="en-US" sz="3200" b="1" i="1" u="sng" dirty="0"/>
          </a:p>
        </p:txBody>
      </p:sp>
      <p:sp>
        <p:nvSpPr>
          <p:cNvPr id="33" name="TextBox 32"/>
          <p:cNvSpPr txBox="1"/>
          <p:nvPr/>
        </p:nvSpPr>
        <p:spPr>
          <a:xfrm>
            <a:off x="6562721" y="4229237"/>
            <a:ext cx="71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h(</a:t>
            </a:r>
            <a:r>
              <a:rPr lang="en-US" b="1" dirty="0"/>
              <a:t>z</a:t>
            </a:r>
            <a:r>
              <a:rPr lang="en-US" dirty="0"/>
              <a:t>)</a:t>
            </a:r>
          </a:p>
        </p:txBody>
      </p:sp>
      <p:sp>
        <p:nvSpPr>
          <p:cNvPr id="4" name="Text Box 41">
            <a:extLst>
              <a:ext uri="{FF2B5EF4-FFF2-40B4-BE49-F238E27FC236}">
                <a16:creationId xmlns:a16="http://schemas.microsoft.com/office/drawing/2014/main" id="{3FED853A-2403-40C0-A27F-4D503E282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112" y="5776344"/>
            <a:ext cx="4149725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sv-SE" altLang="en-US" dirty="0"/>
              <a:t>              1 if </a:t>
            </a:r>
            <a:r>
              <a:rPr lang="en-US" altLang="en-US" sz="3600" dirty="0">
                <a:sym typeface="Symbol" panose="05050102010706020507" pitchFamily="18" charset="2"/>
              </a:rPr>
              <a:t></a:t>
            </a:r>
            <a:r>
              <a:rPr lang="sv-SE" altLang="en-US" sz="2800" dirty="0">
                <a:sym typeface="Symbol" panose="05050102010706020507" pitchFamily="18" charset="2"/>
              </a:rPr>
              <a:t> </a:t>
            </a:r>
            <a:r>
              <a:rPr lang="sv-SE" altLang="en-US" dirty="0">
                <a:sym typeface="Symbol" panose="05050102010706020507" pitchFamily="18" charset="2"/>
              </a:rPr>
              <a:t>w</a:t>
            </a:r>
            <a:r>
              <a:rPr lang="sv-SE" altLang="en-US" baseline="-25000" dirty="0">
                <a:sym typeface="Symbol" panose="05050102010706020507" pitchFamily="18" charset="2"/>
              </a:rPr>
              <a:t>i</a:t>
            </a:r>
            <a:r>
              <a:rPr lang="sv-SE" altLang="en-US" dirty="0">
                <a:sym typeface="Symbol" panose="05050102010706020507" pitchFamily="18" charset="2"/>
              </a:rPr>
              <a:t> x</a:t>
            </a:r>
            <a:r>
              <a:rPr lang="sv-SE" altLang="en-US" baseline="-25000" dirty="0">
                <a:sym typeface="Symbol" panose="05050102010706020507" pitchFamily="18" charset="2"/>
              </a:rPr>
              <a:t>i </a:t>
            </a:r>
            <a:r>
              <a:rPr lang="sv-SE" altLang="en-US" dirty="0">
                <a:sym typeface="Symbol" panose="05050102010706020507" pitchFamily="18" charset="2"/>
              </a:rPr>
              <a:t>&gt; 0</a:t>
            </a:r>
            <a:endParaRPr lang="en-US" altLang="en-US" dirty="0"/>
          </a:p>
          <a:p>
            <a:pPr>
              <a:lnSpc>
                <a:spcPct val="50000"/>
              </a:lnSpc>
              <a:spcBef>
                <a:spcPct val="0"/>
              </a:spcBef>
              <a:buFontTx/>
              <a:buNone/>
            </a:pPr>
            <a:r>
              <a:rPr lang="sv-SE" altLang="en-US" dirty="0"/>
              <a:t> h(</a:t>
            </a:r>
            <a:r>
              <a:rPr lang="sv-SE" altLang="en-US" b="1" dirty="0"/>
              <a:t>z</a:t>
            </a:r>
            <a:r>
              <a:rPr lang="sv-SE" altLang="en-US" dirty="0"/>
              <a:t>)=</a:t>
            </a:r>
          </a:p>
          <a:p>
            <a:pPr>
              <a:lnSpc>
                <a:spcPct val="60000"/>
              </a:lnSpc>
              <a:spcBef>
                <a:spcPct val="0"/>
              </a:spcBef>
              <a:buFontTx/>
              <a:buNone/>
            </a:pPr>
            <a:r>
              <a:rPr lang="sv-SE" altLang="en-US" dirty="0"/>
              <a:t>              0  otherwise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5577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7" grpId="0" animBg="1"/>
      <p:bldP spid="40" grpId="0"/>
      <p:bldP spid="3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A1C49F-721A-48B0-804D-809E8BC81F4F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3789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23938" y="609600"/>
            <a:ext cx="7793037" cy="817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4800" b="1" dirty="0">
                <a:solidFill>
                  <a:srgbClr val="FF0000"/>
                </a:solidFill>
                <a:latin typeface="+mn-lt"/>
              </a:rPr>
              <a:t>Training </a:t>
            </a:r>
            <a:r>
              <a:rPr lang="en-US" altLang="en-US" sz="4800" b="1" dirty="0" err="1">
                <a:solidFill>
                  <a:srgbClr val="FF0000"/>
                </a:solidFill>
                <a:latin typeface="+mn-lt"/>
              </a:rPr>
              <a:t>Perceptrons</a:t>
            </a:r>
            <a:endParaRPr lang="en-US" altLang="en-US" sz="48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2249" name="Text Box 1049"/>
          <p:cNvSpPr txBox="1">
            <a:spLocks noChangeArrowheads="1"/>
          </p:cNvSpPr>
          <p:nvPr/>
        </p:nvSpPr>
        <p:spPr bwMode="auto">
          <a:xfrm>
            <a:off x="1143000" y="4953000"/>
            <a:ext cx="685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Initialize with random weight values</a:t>
            </a:r>
          </a:p>
        </p:txBody>
      </p:sp>
      <p:grpSp>
        <p:nvGrpSpPr>
          <p:cNvPr id="27" name="Group 1027"/>
          <p:cNvGrpSpPr>
            <a:grpSpLocks/>
          </p:cNvGrpSpPr>
          <p:nvPr/>
        </p:nvGrpSpPr>
        <p:grpSpPr bwMode="auto">
          <a:xfrm>
            <a:off x="1600200" y="1485900"/>
            <a:ext cx="5105400" cy="2514600"/>
            <a:chOff x="3645" y="2550"/>
            <a:chExt cx="4815" cy="3000"/>
          </a:xfrm>
        </p:grpSpPr>
        <p:sp>
          <p:nvSpPr>
            <p:cNvPr id="37896" name="Oval 1028"/>
            <p:cNvSpPr>
              <a:spLocks noChangeArrowheads="1"/>
            </p:cNvSpPr>
            <p:nvPr/>
          </p:nvSpPr>
          <p:spPr bwMode="auto">
            <a:xfrm>
              <a:off x="5865" y="3780"/>
              <a:ext cx="1380" cy="6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7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37897" name="Text Box 1029"/>
            <p:cNvSpPr txBox="1">
              <a:spLocks noChangeArrowheads="1"/>
            </p:cNvSpPr>
            <p:nvPr/>
          </p:nvSpPr>
          <p:spPr bwMode="auto">
            <a:xfrm>
              <a:off x="5910" y="3921"/>
              <a:ext cx="120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7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800" b="1"/>
                <a:t>th= 0.0</a:t>
              </a:r>
            </a:p>
          </p:txBody>
        </p:sp>
        <p:sp>
          <p:nvSpPr>
            <p:cNvPr id="37898" name="Oval 1030"/>
            <p:cNvSpPr>
              <a:spLocks noChangeArrowheads="1"/>
            </p:cNvSpPr>
            <p:nvPr/>
          </p:nvSpPr>
          <p:spPr bwMode="auto">
            <a:xfrm>
              <a:off x="3705" y="4860"/>
              <a:ext cx="1380" cy="6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7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37899" name="Oval 1031"/>
            <p:cNvSpPr>
              <a:spLocks noChangeArrowheads="1"/>
            </p:cNvSpPr>
            <p:nvPr/>
          </p:nvSpPr>
          <p:spPr bwMode="auto">
            <a:xfrm>
              <a:off x="3660" y="3705"/>
              <a:ext cx="1380" cy="6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7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37900" name="Oval 1032"/>
            <p:cNvSpPr>
              <a:spLocks noChangeArrowheads="1"/>
            </p:cNvSpPr>
            <p:nvPr/>
          </p:nvSpPr>
          <p:spPr bwMode="auto">
            <a:xfrm>
              <a:off x="3645" y="2550"/>
              <a:ext cx="1380" cy="6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7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37901" name="Line 1033"/>
            <p:cNvSpPr>
              <a:spLocks noChangeShapeType="1"/>
            </p:cNvSpPr>
            <p:nvPr/>
          </p:nvSpPr>
          <p:spPr bwMode="auto">
            <a:xfrm>
              <a:off x="5025" y="2895"/>
              <a:ext cx="1065" cy="9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2" name="Line 1034"/>
            <p:cNvSpPr>
              <a:spLocks noChangeShapeType="1"/>
            </p:cNvSpPr>
            <p:nvPr/>
          </p:nvSpPr>
          <p:spPr bwMode="auto">
            <a:xfrm>
              <a:off x="5025" y="4065"/>
              <a:ext cx="8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3" name="Line 1035"/>
            <p:cNvSpPr>
              <a:spLocks noChangeShapeType="1"/>
            </p:cNvSpPr>
            <p:nvPr/>
          </p:nvSpPr>
          <p:spPr bwMode="auto">
            <a:xfrm flipV="1">
              <a:off x="5085" y="4395"/>
              <a:ext cx="1050" cy="7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4" name="Text Box 1036"/>
            <p:cNvSpPr txBox="1">
              <a:spLocks noChangeArrowheads="1"/>
            </p:cNvSpPr>
            <p:nvPr/>
          </p:nvSpPr>
          <p:spPr bwMode="auto">
            <a:xfrm>
              <a:off x="3810" y="5070"/>
              <a:ext cx="1200" cy="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7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800" b="1"/>
                <a:t>X</a:t>
              </a:r>
              <a:r>
                <a:rPr lang="en-GB" altLang="en-US" sz="1800" b="1" baseline="-25000"/>
                <a:t>2</a:t>
              </a:r>
              <a:endParaRPr lang="en-GB" altLang="en-US" sz="18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37905" name="Text Box 1037"/>
            <p:cNvSpPr txBox="1">
              <a:spLocks noChangeArrowheads="1"/>
            </p:cNvSpPr>
            <p:nvPr/>
          </p:nvSpPr>
          <p:spPr bwMode="auto">
            <a:xfrm>
              <a:off x="3750" y="3885"/>
              <a:ext cx="118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7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800" b="1"/>
                <a:t>X</a:t>
              </a:r>
              <a:r>
                <a:rPr lang="en-GB" altLang="en-US" sz="1800" b="1" baseline="-25000"/>
                <a:t>1</a:t>
              </a:r>
              <a:endParaRPr lang="en-GB" altLang="en-US" sz="18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37906" name="Text Box 1038"/>
            <p:cNvSpPr txBox="1">
              <a:spLocks noChangeArrowheads="1"/>
            </p:cNvSpPr>
            <p:nvPr/>
          </p:nvSpPr>
          <p:spPr bwMode="auto">
            <a:xfrm>
              <a:off x="3735" y="2730"/>
              <a:ext cx="120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7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800" b="1"/>
                <a:t>X</a:t>
              </a:r>
              <a:r>
                <a:rPr lang="en-GB" altLang="en-US" sz="1800" b="1" baseline="-25000"/>
                <a:t>0</a:t>
              </a:r>
              <a:endParaRPr lang="en-GB" altLang="en-US" sz="1800" b="1">
                <a:latin typeface="Times New Roman" panose="02020603050405020304" pitchFamily="18" charset="0"/>
              </a:endParaRPr>
            </a:p>
          </p:txBody>
        </p:sp>
        <p:sp>
          <p:nvSpPr>
            <p:cNvPr id="37907" name="Text Box 1039"/>
            <p:cNvSpPr txBox="1">
              <a:spLocks noChangeArrowheads="1"/>
            </p:cNvSpPr>
            <p:nvPr/>
          </p:nvSpPr>
          <p:spPr bwMode="auto">
            <a:xfrm>
              <a:off x="5295" y="3075"/>
              <a:ext cx="1296" cy="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7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800" b="1" dirty="0"/>
                <a:t>W</a:t>
              </a:r>
              <a:r>
                <a:rPr lang="en-GB" altLang="en-US" sz="1800" b="1" baseline="-25000" dirty="0"/>
                <a:t>0</a:t>
              </a:r>
              <a:r>
                <a:rPr lang="en-GB" altLang="en-US" sz="1800" b="1" dirty="0"/>
                <a:t> = ?</a:t>
              </a:r>
            </a:p>
          </p:txBody>
        </p:sp>
        <p:sp>
          <p:nvSpPr>
            <p:cNvPr id="37908" name="Text Box 1040"/>
            <p:cNvSpPr txBox="1">
              <a:spLocks noChangeArrowheads="1"/>
            </p:cNvSpPr>
            <p:nvPr/>
          </p:nvSpPr>
          <p:spPr bwMode="auto">
            <a:xfrm>
              <a:off x="4875" y="4020"/>
              <a:ext cx="120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7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GB" altLang="en-US" sz="1800" b="1">
                <a:latin typeface="Times New Roman" panose="02020603050405020304" pitchFamily="18" charset="0"/>
              </a:endParaRPr>
            </a:p>
          </p:txBody>
        </p:sp>
        <p:sp>
          <p:nvSpPr>
            <p:cNvPr id="37909" name="Text Box 1041"/>
            <p:cNvSpPr txBox="1">
              <a:spLocks noChangeArrowheads="1"/>
            </p:cNvSpPr>
            <p:nvPr/>
          </p:nvSpPr>
          <p:spPr bwMode="auto">
            <a:xfrm>
              <a:off x="5082" y="4740"/>
              <a:ext cx="145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7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800" b="1"/>
                <a:t>W</a:t>
              </a:r>
              <a:r>
                <a:rPr lang="en-GB" altLang="en-US" sz="1800" b="1" baseline="-25000"/>
                <a:t>2</a:t>
              </a:r>
              <a:r>
                <a:rPr lang="en-GB" altLang="en-US" sz="1800" b="1"/>
                <a:t> = ?</a:t>
              </a:r>
            </a:p>
          </p:txBody>
        </p:sp>
        <p:sp>
          <p:nvSpPr>
            <p:cNvPr id="37910" name="Line 1042"/>
            <p:cNvSpPr>
              <a:spLocks noChangeShapeType="1"/>
            </p:cNvSpPr>
            <p:nvPr/>
          </p:nvSpPr>
          <p:spPr bwMode="auto">
            <a:xfrm>
              <a:off x="7245" y="4125"/>
              <a:ext cx="12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1" name="Text Box 1043"/>
            <p:cNvSpPr txBox="1">
              <a:spLocks noChangeArrowheads="1"/>
            </p:cNvSpPr>
            <p:nvPr/>
          </p:nvSpPr>
          <p:spPr bwMode="auto">
            <a:xfrm>
              <a:off x="4785" y="4050"/>
              <a:ext cx="120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7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800" b="1" dirty="0"/>
                <a:t>W</a:t>
              </a:r>
              <a:r>
                <a:rPr lang="en-GB" altLang="en-US" sz="1800" b="1" baseline="-25000" dirty="0"/>
                <a:t>1</a:t>
              </a:r>
              <a:r>
                <a:rPr lang="en-GB" altLang="en-US" sz="1800" b="1" dirty="0"/>
                <a:t> = ?</a:t>
              </a:r>
            </a:p>
          </p:txBody>
        </p:sp>
      </p:grpSp>
      <p:sp>
        <p:nvSpPr>
          <p:cNvPr id="37895" name="Text Box 1045"/>
          <p:cNvSpPr txBox="1">
            <a:spLocks noChangeArrowheads="1"/>
          </p:cNvSpPr>
          <p:nvPr/>
        </p:nvSpPr>
        <p:spPr bwMode="auto">
          <a:xfrm>
            <a:off x="7342188" y="1447800"/>
            <a:ext cx="1293812" cy="194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For AND</a:t>
            </a:r>
            <a:endParaRPr lang="en-US" altLang="en-US" sz="1800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GB" altLang="en-US" sz="1800" b="1" dirty="0"/>
              <a:t>X</a:t>
            </a:r>
            <a:r>
              <a:rPr lang="en-GB" altLang="en-US" sz="1800" b="1" baseline="-25000" dirty="0"/>
              <a:t>1  </a:t>
            </a:r>
            <a:r>
              <a:rPr lang="en-GB" altLang="en-US" sz="1800" b="1" dirty="0"/>
              <a:t>X</a:t>
            </a:r>
            <a:r>
              <a:rPr lang="en-GB" altLang="en-US" sz="1800" b="1" baseline="-25000" dirty="0"/>
              <a:t>2</a:t>
            </a:r>
            <a:r>
              <a:rPr lang="en-GB" altLang="en-US" sz="1800" b="1" baseline="-25000" dirty="0">
                <a:latin typeface="Times New Roman" panose="02020603050405020304" pitchFamily="18" charset="0"/>
              </a:rPr>
              <a:t> </a:t>
            </a:r>
            <a:r>
              <a:rPr lang="en-GB" altLang="en-US" sz="1800" b="1" dirty="0">
                <a:latin typeface="Times New Roman" panose="02020603050405020304" pitchFamily="18" charset="0"/>
              </a:rPr>
              <a:t>    y</a:t>
            </a:r>
            <a:endParaRPr lang="en-US" altLang="en-US" sz="1800" b="1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0    0     0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0    1     0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1    0     0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1    1     1</a:t>
            </a:r>
          </a:p>
        </p:txBody>
      </p:sp>
    </p:spTree>
    <p:extLst>
      <p:ext uri="{BB962C8B-B14F-4D97-AF65-F5344CB8AC3E}">
        <p14:creationId xmlns:p14="http://schemas.microsoft.com/office/powerpoint/2010/main" val="298140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49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A7349AD-11C3-4BB0-9DEA-55CD25F206F2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3891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23938" y="554038"/>
            <a:ext cx="7793037" cy="817562"/>
          </a:xfrm>
        </p:spPr>
        <p:txBody>
          <a:bodyPr/>
          <a:lstStyle/>
          <a:p>
            <a:pPr algn="ctr"/>
            <a:r>
              <a:rPr lang="en-US" altLang="en-US" sz="4800" b="1" dirty="0">
                <a:solidFill>
                  <a:srgbClr val="FF0000"/>
                </a:solidFill>
                <a:latin typeface="+mn-lt"/>
              </a:rPr>
              <a:t>Training </a:t>
            </a:r>
            <a:r>
              <a:rPr lang="en-US" altLang="en-US" sz="4800" b="1" dirty="0" err="1">
                <a:solidFill>
                  <a:srgbClr val="FF0000"/>
                </a:solidFill>
                <a:latin typeface="+mn-lt"/>
              </a:rPr>
              <a:t>Perceptrons</a:t>
            </a:r>
            <a:endParaRPr lang="en-US" altLang="en-US" sz="4800" b="1" dirty="0">
              <a:latin typeface="+mn-lt"/>
            </a:endParaRPr>
          </a:p>
        </p:txBody>
      </p:sp>
      <p:grpSp>
        <p:nvGrpSpPr>
          <p:cNvPr id="2" name="Group 1027"/>
          <p:cNvGrpSpPr>
            <a:grpSpLocks/>
          </p:cNvGrpSpPr>
          <p:nvPr/>
        </p:nvGrpSpPr>
        <p:grpSpPr bwMode="auto">
          <a:xfrm>
            <a:off x="1447800" y="1371600"/>
            <a:ext cx="5105400" cy="2514600"/>
            <a:chOff x="3645" y="2550"/>
            <a:chExt cx="4815" cy="3000"/>
          </a:xfrm>
        </p:grpSpPr>
        <p:sp>
          <p:nvSpPr>
            <p:cNvPr id="38921" name="Oval 1028"/>
            <p:cNvSpPr>
              <a:spLocks noChangeArrowheads="1"/>
            </p:cNvSpPr>
            <p:nvPr/>
          </p:nvSpPr>
          <p:spPr bwMode="auto">
            <a:xfrm>
              <a:off x="5865" y="3780"/>
              <a:ext cx="1380" cy="6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7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38922" name="Text Box 1029"/>
            <p:cNvSpPr txBox="1">
              <a:spLocks noChangeArrowheads="1"/>
            </p:cNvSpPr>
            <p:nvPr/>
          </p:nvSpPr>
          <p:spPr bwMode="auto">
            <a:xfrm>
              <a:off x="5955" y="3990"/>
              <a:ext cx="120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7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800" b="1"/>
                <a:t>th= 0.0</a:t>
              </a:r>
            </a:p>
          </p:txBody>
        </p:sp>
        <p:sp>
          <p:nvSpPr>
            <p:cNvPr id="38923" name="Oval 1030"/>
            <p:cNvSpPr>
              <a:spLocks noChangeArrowheads="1"/>
            </p:cNvSpPr>
            <p:nvPr/>
          </p:nvSpPr>
          <p:spPr bwMode="auto">
            <a:xfrm>
              <a:off x="3705" y="4860"/>
              <a:ext cx="1380" cy="6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7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38924" name="Oval 1031"/>
            <p:cNvSpPr>
              <a:spLocks noChangeArrowheads="1"/>
            </p:cNvSpPr>
            <p:nvPr/>
          </p:nvSpPr>
          <p:spPr bwMode="auto">
            <a:xfrm>
              <a:off x="3660" y="3705"/>
              <a:ext cx="1380" cy="6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7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38925" name="Oval 1032"/>
            <p:cNvSpPr>
              <a:spLocks noChangeArrowheads="1"/>
            </p:cNvSpPr>
            <p:nvPr/>
          </p:nvSpPr>
          <p:spPr bwMode="auto">
            <a:xfrm>
              <a:off x="3645" y="2550"/>
              <a:ext cx="1380" cy="6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7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38926" name="Line 1033"/>
            <p:cNvSpPr>
              <a:spLocks noChangeShapeType="1"/>
            </p:cNvSpPr>
            <p:nvPr/>
          </p:nvSpPr>
          <p:spPr bwMode="auto">
            <a:xfrm>
              <a:off x="5025" y="2895"/>
              <a:ext cx="1065" cy="9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7" name="Line 1034"/>
            <p:cNvSpPr>
              <a:spLocks noChangeShapeType="1"/>
            </p:cNvSpPr>
            <p:nvPr/>
          </p:nvSpPr>
          <p:spPr bwMode="auto">
            <a:xfrm>
              <a:off x="5025" y="4065"/>
              <a:ext cx="8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8" name="Line 1035"/>
            <p:cNvSpPr>
              <a:spLocks noChangeShapeType="1"/>
            </p:cNvSpPr>
            <p:nvPr/>
          </p:nvSpPr>
          <p:spPr bwMode="auto">
            <a:xfrm flipV="1">
              <a:off x="5085" y="4395"/>
              <a:ext cx="1050" cy="7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9" name="Text Box 1036"/>
            <p:cNvSpPr txBox="1">
              <a:spLocks noChangeArrowheads="1"/>
            </p:cNvSpPr>
            <p:nvPr/>
          </p:nvSpPr>
          <p:spPr bwMode="auto">
            <a:xfrm>
              <a:off x="3810" y="5070"/>
              <a:ext cx="1200" cy="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7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800" b="1"/>
                <a:t>X</a:t>
              </a:r>
              <a:r>
                <a:rPr lang="en-GB" altLang="en-US" sz="1800" b="1" baseline="-25000"/>
                <a:t>2</a:t>
              </a:r>
              <a:endParaRPr lang="en-GB" altLang="en-US" sz="18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38930" name="Text Box 1037"/>
            <p:cNvSpPr txBox="1">
              <a:spLocks noChangeArrowheads="1"/>
            </p:cNvSpPr>
            <p:nvPr/>
          </p:nvSpPr>
          <p:spPr bwMode="auto">
            <a:xfrm>
              <a:off x="3750" y="3885"/>
              <a:ext cx="118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7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800" b="1"/>
                <a:t>X</a:t>
              </a:r>
              <a:r>
                <a:rPr lang="en-GB" altLang="en-US" sz="1800" b="1" baseline="-25000"/>
                <a:t>1</a:t>
              </a:r>
              <a:endParaRPr lang="en-GB" altLang="en-US" sz="18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38931" name="Text Box 1038"/>
            <p:cNvSpPr txBox="1">
              <a:spLocks noChangeArrowheads="1"/>
            </p:cNvSpPr>
            <p:nvPr/>
          </p:nvSpPr>
          <p:spPr bwMode="auto">
            <a:xfrm>
              <a:off x="3735" y="2730"/>
              <a:ext cx="120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7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800" b="1"/>
                <a:t>X</a:t>
              </a:r>
              <a:r>
                <a:rPr lang="en-GB" altLang="en-US" sz="1800" b="1" baseline="-25000"/>
                <a:t>0</a:t>
              </a:r>
              <a:endParaRPr lang="en-GB" altLang="en-US" sz="1800" b="1">
                <a:latin typeface="Times New Roman" panose="02020603050405020304" pitchFamily="18" charset="0"/>
              </a:endParaRPr>
            </a:p>
          </p:txBody>
        </p:sp>
        <p:sp>
          <p:nvSpPr>
            <p:cNvPr id="38932" name="Text Box 1039"/>
            <p:cNvSpPr txBox="1">
              <a:spLocks noChangeArrowheads="1"/>
            </p:cNvSpPr>
            <p:nvPr/>
          </p:nvSpPr>
          <p:spPr bwMode="auto">
            <a:xfrm>
              <a:off x="5295" y="3075"/>
              <a:ext cx="1296" cy="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7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800" b="1"/>
                <a:t>W</a:t>
              </a:r>
              <a:r>
                <a:rPr lang="en-GB" altLang="en-US" sz="1800" b="1" baseline="-25000"/>
                <a:t>0</a:t>
              </a:r>
              <a:r>
                <a:rPr lang="en-GB" altLang="en-US" sz="1800" b="1"/>
                <a:t> = -0.3</a:t>
              </a:r>
            </a:p>
          </p:txBody>
        </p:sp>
        <p:sp>
          <p:nvSpPr>
            <p:cNvPr id="38933" name="Text Box 1040"/>
            <p:cNvSpPr txBox="1">
              <a:spLocks noChangeArrowheads="1"/>
            </p:cNvSpPr>
            <p:nvPr/>
          </p:nvSpPr>
          <p:spPr bwMode="auto">
            <a:xfrm>
              <a:off x="4875" y="4020"/>
              <a:ext cx="120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7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GB" altLang="en-US" sz="1800" b="1">
                <a:latin typeface="Times New Roman" panose="02020603050405020304" pitchFamily="18" charset="0"/>
              </a:endParaRPr>
            </a:p>
          </p:txBody>
        </p:sp>
        <p:sp>
          <p:nvSpPr>
            <p:cNvPr id="38934" name="Text Box 1041"/>
            <p:cNvSpPr txBox="1">
              <a:spLocks noChangeArrowheads="1"/>
            </p:cNvSpPr>
            <p:nvPr/>
          </p:nvSpPr>
          <p:spPr bwMode="auto">
            <a:xfrm>
              <a:off x="5082" y="4740"/>
              <a:ext cx="145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7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800" b="1"/>
                <a:t>W</a:t>
              </a:r>
              <a:r>
                <a:rPr lang="en-GB" altLang="en-US" sz="1800" b="1" baseline="-25000"/>
                <a:t>2</a:t>
              </a:r>
              <a:r>
                <a:rPr lang="en-GB" altLang="en-US" sz="1800" b="1"/>
                <a:t> = -0.4</a:t>
              </a:r>
            </a:p>
          </p:txBody>
        </p:sp>
        <p:sp>
          <p:nvSpPr>
            <p:cNvPr id="38935" name="Line 1042"/>
            <p:cNvSpPr>
              <a:spLocks noChangeShapeType="1"/>
            </p:cNvSpPr>
            <p:nvPr/>
          </p:nvSpPr>
          <p:spPr bwMode="auto">
            <a:xfrm>
              <a:off x="7245" y="4125"/>
              <a:ext cx="12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36" name="Text Box 1043"/>
            <p:cNvSpPr txBox="1">
              <a:spLocks noChangeArrowheads="1"/>
            </p:cNvSpPr>
            <p:nvPr/>
          </p:nvSpPr>
          <p:spPr bwMode="auto">
            <a:xfrm>
              <a:off x="4785" y="4050"/>
              <a:ext cx="120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7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800" b="1"/>
                <a:t>W</a:t>
              </a:r>
              <a:r>
                <a:rPr lang="en-GB" altLang="en-US" sz="1800" b="1" baseline="-25000"/>
                <a:t>1</a:t>
              </a:r>
              <a:r>
                <a:rPr lang="en-GB" altLang="en-US" sz="1800" b="1"/>
                <a:t> = 0.5</a:t>
              </a:r>
            </a:p>
          </p:txBody>
        </p:sp>
      </p:grpSp>
      <p:graphicFrame>
        <p:nvGraphicFramePr>
          <p:cNvPr id="56340" name="Object 10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4518672"/>
              </p:ext>
            </p:extLst>
          </p:nvPr>
        </p:nvGraphicFramePr>
        <p:xfrm>
          <a:off x="196850" y="4121150"/>
          <a:ext cx="9099550" cy="294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722943" imgH="2331177" progId="Word.Document.8">
                  <p:embed/>
                </p:oleObj>
              </mc:Choice>
              <mc:Fallback>
                <p:oleObj name="Document" r:id="rId2" imgW="7722943" imgH="233117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850" y="4121150"/>
                        <a:ext cx="9099550" cy="294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8" name="Text Box 1045"/>
          <p:cNvSpPr txBox="1">
            <a:spLocks noChangeArrowheads="1"/>
          </p:cNvSpPr>
          <p:nvPr/>
        </p:nvSpPr>
        <p:spPr bwMode="auto">
          <a:xfrm>
            <a:off x="7162800" y="1371600"/>
            <a:ext cx="1293813" cy="194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For AND</a:t>
            </a:r>
            <a:endParaRPr lang="en-US" altLang="en-US" sz="1800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GB" altLang="en-US" sz="1800" b="1" dirty="0"/>
              <a:t>X</a:t>
            </a:r>
            <a:r>
              <a:rPr lang="en-GB" altLang="en-US" sz="1800" b="1" baseline="-25000" dirty="0"/>
              <a:t>1  </a:t>
            </a:r>
            <a:r>
              <a:rPr lang="en-GB" altLang="en-US" sz="1800" b="1" dirty="0"/>
              <a:t>X</a:t>
            </a:r>
            <a:r>
              <a:rPr lang="en-GB" altLang="en-US" sz="1800" b="1" baseline="-25000" dirty="0"/>
              <a:t>2</a:t>
            </a:r>
            <a:r>
              <a:rPr lang="en-GB" altLang="en-US" sz="1800" b="1" baseline="-25000" dirty="0">
                <a:latin typeface="Times New Roman" panose="02020603050405020304" pitchFamily="18" charset="0"/>
              </a:rPr>
              <a:t> </a:t>
            </a:r>
            <a:r>
              <a:rPr lang="en-GB" altLang="en-US" sz="1800" b="1" dirty="0">
                <a:latin typeface="Times New Roman" panose="02020603050405020304" pitchFamily="18" charset="0"/>
              </a:rPr>
              <a:t>    y</a:t>
            </a:r>
            <a:endParaRPr lang="en-US" altLang="en-US" sz="1800" b="1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0    0     0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0    1     0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1    0     0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1    1     1</a:t>
            </a:r>
          </a:p>
        </p:txBody>
      </p:sp>
      <p:sp>
        <p:nvSpPr>
          <p:cNvPr id="38919" name="Line 1046"/>
          <p:cNvSpPr>
            <a:spLocks noChangeShapeType="1"/>
          </p:cNvSpPr>
          <p:nvPr/>
        </p:nvSpPr>
        <p:spPr bwMode="auto">
          <a:xfrm>
            <a:off x="7162800" y="20193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0" name="Line 1047"/>
          <p:cNvSpPr>
            <a:spLocks noChangeShapeType="1"/>
          </p:cNvSpPr>
          <p:nvPr/>
        </p:nvSpPr>
        <p:spPr bwMode="auto">
          <a:xfrm>
            <a:off x="7902575" y="1754188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7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6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BC53CB6-09BB-4965-8D30-5B5DD272E9CB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270456" y="365126"/>
            <a:ext cx="8244894" cy="1325563"/>
          </a:xfrm>
        </p:spPr>
        <p:txBody>
          <a:bodyPr>
            <a:noAutofit/>
          </a:bodyPr>
          <a:lstStyle/>
          <a:p>
            <a:pPr algn="ctr" eaLnBrk="1" hangingPunct="1"/>
            <a:r>
              <a:rPr lang="sv-SE" altLang="en-US" sz="4800" b="1" dirty="0">
                <a:solidFill>
                  <a:srgbClr val="FF0000"/>
                </a:solidFill>
                <a:latin typeface="+mn-lt"/>
              </a:rPr>
              <a:t>Gradient Descent Learning Rule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8800"/>
            <a:ext cx="7772400" cy="4114800"/>
          </a:xfrm>
        </p:spPr>
        <p:txBody>
          <a:bodyPr/>
          <a:lstStyle/>
          <a:p>
            <a:pPr eaLnBrk="1" hangingPunct="1"/>
            <a:r>
              <a:rPr lang="sv-SE" altLang="en-US" sz="2800" dirty="0"/>
              <a:t>Train the w</a:t>
            </a:r>
            <a:r>
              <a:rPr lang="sv-SE" altLang="en-US" sz="2800" baseline="-25000" dirty="0"/>
              <a:t>i</a:t>
            </a:r>
            <a:r>
              <a:rPr lang="sv-SE" altLang="en-US" sz="2800" dirty="0"/>
              <a:t>’s such that they minimize the squared error</a:t>
            </a:r>
          </a:p>
          <a:p>
            <a:pPr lvl="1" eaLnBrk="1" hangingPunct="1"/>
            <a:r>
              <a:rPr lang="sv-SE" altLang="en-US" dirty="0"/>
              <a:t>E[w</a:t>
            </a:r>
            <a:r>
              <a:rPr lang="sv-SE" altLang="en-US" baseline="-25000" dirty="0"/>
              <a:t>1</a:t>
            </a:r>
            <a:r>
              <a:rPr lang="sv-SE" altLang="en-US" dirty="0"/>
              <a:t>,…,w</a:t>
            </a:r>
            <a:r>
              <a:rPr lang="sv-SE" altLang="en-US" baseline="-25000" dirty="0"/>
              <a:t>n</a:t>
            </a:r>
            <a:r>
              <a:rPr lang="sv-SE" altLang="en-US" dirty="0"/>
              <a:t>] = ½ </a:t>
            </a:r>
            <a:r>
              <a:rPr lang="sv-SE" altLang="en-US" sz="3600" dirty="0">
                <a:sym typeface="Symbol" panose="05050102010706020507" pitchFamily="18" charset="2"/>
              </a:rPr>
              <a:t></a:t>
            </a:r>
            <a:r>
              <a:rPr lang="sv-SE" altLang="en-US" baseline="-25000" dirty="0">
                <a:sym typeface="Symbol" panose="05050102010706020507" pitchFamily="18" charset="2"/>
              </a:rPr>
              <a:t>dD</a:t>
            </a:r>
            <a:r>
              <a:rPr lang="sv-SE" altLang="en-US" dirty="0">
                <a:sym typeface="Symbol" panose="05050102010706020507" pitchFamily="18" charset="2"/>
              </a:rPr>
              <a:t> (y</a:t>
            </a:r>
            <a:r>
              <a:rPr lang="sv-SE" altLang="en-US" baseline="-25000" dirty="0">
                <a:sym typeface="Symbol" panose="05050102010706020507" pitchFamily="18" charset="2"/>
              </a:rPr>
              <a:t>d</a:t>
            </a:r>
            <a:r>
              <a:rPr lang="sv-SE" altLang="en-US" dirty="0">
                <a:sym typeface="Symbol" panose="05050102010706020507" pitchFamily="18" charset="2"/>
              </a:rPr>
              <a:t>-h</a:t>
            </a:r>
            <a:r>
              <a:rPr lang="sv-SE" altLang="en-US" baseline="-25000" dirty="0">
                <a:sym typeface="Symbol" panose="05050102010706020507" pitchFamily="18" charset="2"/>
              </a:rPr>
              <a:t>d</a:t>
            </a:r>
            <a:r>
              <a:rPr lang="sv-SE" altLang="en-US" dirty="0">
                <a:sym typeface="Symbol" panose="05050102010706020507" pitchFamily="18" charset="2"/>
              </a:rPr>
              <a:t>)</a:t>
            </a:r>
            <a:r>
              <a:rPr lang="sv-SE" altLang="en-US" baseline="30000" dirty="0">
                <a:sym typeface="Symbol" panose="05050102010706020507" pitchFamily="18" charset="2"/>
              </a:rPr>
              <a:t>2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sv-SE" altLang="en-US" dirty="0"/>
              <a:t>where D is the set of training examples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45742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DC277D4-C4F2-4D33-B811-D27A27312CD3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sv-SE" altLang="en-US" sz="4800" b="1" dirty="0">
                <a:solidFill>
                  <a:srgbClr val="FF0000"/>
                </a:solidFill>
                <a:latin typeface="+mn-lt"/>
              </a:rPr>
              <a:t>Gradient Descent</a:t>
            </a:r>
          </a:p>
        </p:txBody>
      </p:sp>
      <p:pic>
        <p:nvPicPr>
          <p:cNvPr id="40964" name="Picture 4" descr="C:\Documents and Settings\hoffmann\My Documents\MachineLearning\err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981200"/>
            <a:ext cx="6248400" cy="469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0" y="2590800"/>
            <a:ext cx="6096000" cy="1524000"/>
            <a:chOff x="0" y="1632"/>
            <a:chExt cx="3840" cy="960"/>
          </a:xfrm>
        </p:grpSpPr>
        <p:sp>
          <p:nvSpPr>
            <p:cNvPr id="40976" name="Text Box 5"/>
            <p:cNvSpPr txBox="1">
              <a:spLocks noChangeArrowheads="1"/>
            </p:cNvSpPr>
            <p:nvPr/>
          </p:nvSpPr>
          <p:spPr bwMode="auto">
            <a:xfrm>
              <a:off x="0" y="1632"/>
              <a:ext cx="2444" cy="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7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sv-SE" altLang="en-US"/>
                <a:t>Gradient: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sv-SE" altLang="en-US">
                  <a:sym typeface="Symbol" panose="05050102010706020507" pitchFamily="18" charset="2"/>
                </a:rPr>
                <a:t>E[w]=[E/w</a:t>
              </a:r>
              <a:r>
                <a:rPr lang="sv-SE" altLang="en-US" baseline="-25000">
                  <a:sym typeface="Symbol" panose="05050102010706020507" pitchFamily="18" charset="2"/>
                </a:rPr>
                <a:t>0</a:t>
              </a:r>
              <a:r>
                <a:rPr lang="sv-SE" altLang="en-US">
                  <a:sym typeface="Symbol" panose="05050102010706020507" pitchFamily="18" charset="2"/>
                </a:rPr>
                <a:t>,… E/w</a:t>
              </a:r>
              <a:r>
                <a:rPr lang="sv-SE" altLang="en-US" baseline="-25000">
                  <a:sym typeface="Symbol" panose="05050102010706020507" pitchFamily="18" charset="2"/>
                </a:rPr>
                <a:t>n</a:t>
              </a:r>
              <a:r>
                <a:rPr lang="sv-SE" altLang="en-US">
                  <a:sym typeface="Symbol" panose="05050102010706020507" pitchFamily="18" charset="2"/>
                </a:rPr>
                <a:t>] </a:t>
              </a:r>
              <a:endParaRPr lang="en-US" altLang="en-US">
                <a:sym typeface="Symbol" panose="05050102010706020507" pitchFamily="18" charset="2"/>
              </a:endParaRPr>
            </a:p>
          </p:txBody>
        </p:sp>
        <p:sp>
          <p:nvSpPr>
            <p:cNvPr id="40977" name="Line 7"/>
            <p:cNvSpPr>
              <a:spLocks noChangeShapeType="1"/>
            </p:cNvSpPr>
            <p:nvPr/>
          </p:nvSpPr>
          <p:spPr bwMode="auto">
            <a:xfrm flipH="1">
              <a:off x="3648" y="2064"/>
              <a:ext cx="192" cy="528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6019800" y="2438400"/>
            <a:ext cx="1797050" cy="914400"/>
            <a:chOff x="3792" y="1536"/>
            <a:chExt cx="1132" cy="576"/>
          </a:xfrm>
        </p:grpSpPr>
        <p:sp>
          <p:nvSpPr>
            <p:cNvPr id="40973" name="Line 8"/>
            <p:cNvSpPr>
              <a:spLocks noChangeShapeType="1"/>
            </p:cNvSpPr>
            <p:nvPr/>
          </p:nvSpPr>
          <p:spPr bwMode="auto">
            <a:xfrm flipH="1">
              <a:off x="3888" y="1824"/>
              <a:ext cx="33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0974" name="Text Box 9"/>
            <p:cNvSpPr txBox="1">
              <a:spLocks noChangeArrowheads="1"/>
            </p:cNvSpPr>
            <p:nvPr/>
          </p:nvSpPr>
          <p:spPr bwMode="auto">
            <a:xfrm>
              <a:off x="4176" y="1536"/>
              <a:ext cx="74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7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sv-SE" altLang="en-US"/>
                <a:t>(w</a:t>
              </a:r>
              <a:r>
                <a:rPr lang="sv-SE" altLang="en-US" baseline="-25000"/>
                <a:t>1</a:t>
              </a:r>
              <a:r>
                <a:rPr lang="sv-SE" altLang="en-US"/>
                <a:t>,w</a:t>
              </a:r>
              <a:r>
                <a:rPr lang="sv-SE" altLang="en-US" baseline="-25000"/>
                <a:t>2</a:t>
              </a:r>
              <a:r>
                <a:rPr lang="sv-SE" altLang="en-US"/>
                <a:t>)</a:t>
              </a:r>
              <a:endParaRPr lang="en-US" altLang="en-US"/>
            </a:p>
          </p:txBody>
        </p:sp>
        <p:sp>
          <p:nvSpPr>
            <p:cNvPr id="40975" name="Oval 10"/>
            <p:cNvSpPr>
              <a:spLocks noChangeArrowheads="1"/>
            </p:cNvSpPr>
            <p:nvPr/>
          </p:nvSpPr>
          <p:spPr bwMode="auto">
            <a:xfrm>
              <a:off x="3792" y="2016"/>
              <a:ext cx="96" cy="9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7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5715000" y="3657600"/>
            <a:ext cx="3429000" cy="533400"/>
            <a:chOff x="3600" y="2304"/>
            <a:chExt cx="2160" cy="336"/>
          </a:xfrm>
        </p:grpSpPr>
        <p:sp>
          <p:nvSpPr>
            <p:cNvPr id="40970" name="Oval 11"/>
            <p:cNvSpPr>
              <a:spLocks noChangeArrowheads="1"/>
            </p:cNvSpPr>
            <p:nvPr/>
          </p:nvSpPr>
          <p:spPr bwMode="auto">
            <a:xfrm>
              <a:off x="3600" y="2544"/>
              <a:ext cx="96" cy="9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7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40971" name="Text Box 12"/>
            <p:cNvSpPr txBox="1">
              <a:spLocks noChangeArrowheads="1"/>
            </p:cNvSpPr>
            <p:nvPr/>
          </p:nvSpPr>
          <p:spPr bwMode="auto">
            <a:xfrm>
              <a:off x="4032" y="2304"/>
              <a:ext cx="17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7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sv-SE" altLang="en-US"/>
                <a:t>(w</a:t>
              </a:r>
              <a:r>
                <a:rPr lang="sv-SE" altLang="en-US" baseline="-25000"/>
                <a:t>1</a:t>
              </a:r>
              <a:r>
                <a:rPr lang="sv-SE" altLang="en-US"/>
                <a:t>+</a:t>
              </a:r>
              <a:r>
                <a:rPr lang="sv-SE" altLang="en-US">
                  <a:sym typeface="Symbol" panose="05050102010706020507" pitchFamily="18" charset="2"/>
                </a:rPr>
                <a:t>w</a:t>
              </a:r>
              <a:r>
                <a:rPr lang="sv-SE" altLang="en-US" baseline="-25000">
                  <a:sym typeface="Symbol" panose="05050102010706020507" pitchFamily="18" charset="2"/>
                </a:rPr>
                <a:t>1</a:t>
              </a:r>
              <a:r>
                <a:rPr lang="sv-SE" altLang="en-US"/>
                <a:t>,w</a:t>
              </a:r>
              <a:r>
                <a:rPr lang="sv-SE" altLang="en-US" baseline="-25000"/>
                <a:t>2 </a:t>
              </a:r>
              <a:r>
                <a:rPr lang="sv-SE" altLang="en-US"/>
                <a:t>+</a:t>
              </a:r>
              <a:r>
                <a:rPr lang="sv-SE" altLang="en-US">
                  <a:sym typeface="Symbol" panose="05050102010706020507" pitchFamily="18" charset="2"/>
                </a:rPr>
                <a:t>w</a:t>
              </a:r>
              <a:r>
                <a:rPr lang="sv-SE" altLang="en-US" baseline="-25000">
                  <a:sym typeface="Symbol" panose="05050102010706020507" pitchFamily="18" charset="2"/>
                </a:rPr>
                <a:t>2</a:t>
              </a:r>
              <a:r>
                <a:rPr lang="sv-SE" altLang="en-US"/>
                <a:t>)</a:t>
              </a:r>
              <a:endParaRPr lang="en-US" altLang="en-US"/>
            </a:p>
          </p:txBody>
        </p:sp>
        <p:sp>
          <p:nvSpPr>
            <p:cNvPr id="40972" name="Line 13"/>
            <p:cNvSpPr>
              <a:spLocks noChangeShapeType="1"/>
            </p:cNvSpPr>
            <p:nvPr/>
          </p:nvSpPr>
          <p:spPr bwMode="auto">
            <a:xfrm flipH="1">
              <a:off x="3744" y="2400"/>
              <a:ext cx="33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7422" name="Text Box 14"/>
          <p:cNvSpPr txBox="1">
            <a:spLocks noChangeArrowheads="1"/>
          </p:cNvSpPr>
          <p:nvPr/>
        </p:nvSpPr>
        <p:spPr bwMode="auto">
          <a:xfrm>
            <a:off x="228600" y="3581400"/>
            <a:ext cx="17475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sv-SE" altLang="en-US" dirty="0">
                <a:sym typeface="Symbol" panose="05050102010706020507" pitchFamily="18" charset="2"/>
              </a:rPr>
              <a:t>w</a:t>
            </a:r>
            <a:r>
              <a:rPr lang="sv-SE" altLang="en-US" dirty="0"/>
              <a:t>=-</a:t>
            </a:r>
            <a:r>
              <a:rPr lang="sv-SE" altLang="en-US" dirty="0">
                <a:sym typeface="Symbol" panose="05050102010706020507" pitchFamily="18" charset="2"/>
              </a:rPr>
              <a:t> </a:t>
            </a:r>
            <a:r>
              <a:rPr lang="el-GR" altLang="en-US" dirty="0">
                <a:sym typeface="Symbol" panose="05050102010706020507" pitchFamily="18" charset="2"/>
              </a:rPr>
              <a:t>η</a:t>
            </a:r>
            <a:r>
              <a:rPr lang="sv-SE" altLang="en-US" dirty="0">
                <a:sym typeface="Symbol" panose="05050102010706020507" pitchFamily="18" charset="2"/>
              </a:rPr>
              <a:t>E[w]</a:t>
            </a:r>
            <a:endParaRPr lang="en-US" altLang="en-US" dirty="0"/>
          </a:p>
        </p:txBody>
      </p:sp>
      <p:sp>
        <p:nvSpPr>
          <p:cNvPr id="17423" name="Text Box 15"/>
          <p:cNvSpPr txBox="1">
            <a:spLocks noChangeArrowheads="1"/>
          </p:cNvSpPr>
          <p:nvPr/>
        </p:nvSpPr>
        <p:spPr bwMode="auto">
          <a:xfrm>
            <a:off x="152400" y="4191000"/>
            <a:ext cx="3527248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sv-SE" altLang="en-US" dirty="0">
                <a:sym typeface="Symbol" panose="05050102010706020507" pitchFamily="18" charset="2"/>
              </a:rPr>
              <a:t>w</a:t>
            </a:r>
            <a:r>
              <a:rPr lang="sv-SE" altLang="en-US" baseline="-25000" dirty="0">
                <a:sym typeface="Symbol" panose="05050102010706020507" pitchFamily="18" charset="2"/>
              </a:rPr>
              <a:t>i</a:t>
            </a:r>
            <a:r>
              <a:rPr lang="sv-SE" altLang="en-US" dirty="0"/>
              <a:t>=-</a:t>
            </a:r>
            <a:r>
              <a:rPr lang="sv-SE" altLang="en-US" dirty="0">
                <a:sym typeface="Symbol" panose="05050102010706020507" pitchFamily="18" charset="2"/>
              </a:rPr>
              <a:t> </a:t>
            </a:r>
            <a:r>
              <a:rPr lang="el-GR" altLang="en-US" dirty="0">
                <a:sym typeface="Symbol" panose="05050102010706020507" pitchFamily="18" charset="2"/>
              </a:rPr>
              <a:t>η</a:t>
            </a:r>
            <a:r>
              <a:rPr lang="sv-SE" altLang="en-US" dirty="0">
                <a:sym typeface="Symbol" panose="05050102010706020507" pitchFamily="18" charset="2"/>
              </a:rPr>
              <a:t>E/w</a:t>
            </a:r>
            <a:r>
              <a:rPr lang="sv-SE" altLang="en-US" baseline="-25000" dirty="0">
                <a:sym typeface="Symbol" panose="05050102010706020507" pitchFamily="18" charset="2"/>
              </a:rPr>
              <a:t>i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sv-SE" altLang="en-US" baseline="-25000" dirty="0">
                <a:sym typeface="Symbol" panose="05050102010706020507" pitchFamily="18" charset="2"/>
              </a:rPr>
              <a:t>  </a:t>
            </a:r>
            <a:r>
              <a:rPr lang="sv-SE" altLang="en-US" dirty="0">
                <a:sym typeface="Symbol" panose="05050102010706020507" pitchFamily="18" charset="2"/>
              </a:rPr>
              <a:t>=- </a:t>
            </a:r>
            <a:r>
              <a:rPr lang="el-GR" altLang="en-US" dirty="0">
                <a:sym typeface="Symbol" panose="05050102010706020507" pitchFamily="18" charset="2"/>
              </a:rPr>
              <a:t>η</a:t>
            </a:r>
            <a:r>
              <a:rPr lang="sv-SE" altLang="en-US" dirty="0">
                <a:sym typeface="Symbol" panose="05050102010706020507" pitchFamily="18" charset="2"/>
              </a:rPr>
              <a:t>/w</a:t>
            </a:r>
            <a:r>
              <a:rPr lang="sv-SE" altLang="en-US" baseline="-25000" dirty="0">
                <a:sym typeface="Symbol" panose="05050102010706020507" pitchFamily="18" charset="2"/>
              </a:rPr>
              <a:t>i</a:t>
            </a:r>
            <a:r>
              <a:rPr lang="sv-SE" altLang="en-US" dirty="0">
                <a:sym typeface="Symbol" panose="05050102010706020507" pitchFamily="18" charset="2"/>
              </a:rPr>
              <a:t> 1/2</a:t>
            </a:r>
            <a:r>
              <a:rPr lang="sv-SE" altLang="en-US" sz="3200" dirty="0">
                <a:sym typeface="Symbol" panose="05050102010706020507" pitchFamily="18" charset="2"/>
              </a:rPr>
              <a:t></a:t>
            </a:r>
            <a:r>
              <a:rPr lang="sv-SE" altLang="en-US" baseline="-25000" dirty="0">
                <a:sym typeface="Symbol" panose="05050102010706020507" pitchFamily="18" charset="2"/>
              </a:rPr>
              <a:t>d</a:t>
            </a:r>
            <a:r>
              <a:rPr lang="sv-SE" altLang="en-US" dirty="0">
                <a:sym typeface="Symbol" panose="05050102010706020507" pitchFamily="18" charset="2"/>
              </a:rPr>
              <a:t>(y</a:t>
            </a:r>
            <a:r>
              <a:rPr lang="sv-SE" altLang="en-US" baseline="-25000" dirty="0">
                <a:sym typeface="Symbol" panose="05050102010706020507" pitchFamily="18" charset="2"/>
              </a:rPr>
              <a:t>d</a:t>
            </a:r>
            <a:r>
              <a:rPr lang="sv-SE" altLang="en-US" dirty="0">
                <a:sym typeface="Symbol" panose="05050102010706020507" pitchFamily="18" charset="2"/>
              </a:rPr>
              <a:t>-h</a:t>
            </a:r>
            <a:r>
              <a:rPr lang="sv-SE" altLang="en-US" baseline="-25000" dirty="0">
                <a:sym typeface="Symbol" panose="05050102010706020507" pitchFamily="18" charset="2"/>
              </a:rPr>
              <a:t>d</a:t>
            </a:r>
            <a:r>
              <a:rPr lang="sv-SE" altLang="en-US" dirty="0">
                <a:sym typeface="Symbol" panose="05050102010706020507" pitchFamily="18" charset="2"/>
              </a:rPr>
              <a:t>)</a:t>
            </a:r>
            <a:r>
              <a:rPr lang="sv-SE" altLang="en-US" baseline="30000" dirty="0">
                <a:sym typeface="Symbol" panose="05050102010706020507" pitchFamily="18" charset="2"/>
              </a:rPr>
              <a:t>2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sv-SE" altLang="en-US" dirty="0">
                <a:sym typeface="Symbol" panose="05050102010706020507" pitchFamily="18" charset="2"/>
              </a:rPr>
              <a:t>= -</a:t>
            </a:r>
            <a:r>
              <a:rPr lang="el-GR" altLang="en-US" dirty="0">
                <a:sym typeface="Symbol" panose="05050102010706020507" pitchFamily="18" charset="2"/>
              </a:rPr>
              <a:t>η</a:t>
            </a:r>
            <a:r>
              <a:rPr lang="sv-SE" altLang="en-US" dirty="0">
                <a:sym typeface="Symbol" panose="05050102010706020507" pitchFamily="18" charset="2"/>
              </a:rPr>
              <a:t> /w</a:t>
            </a:r>
            <a:r>
              <a:rPr lang="sv-SE" altLang="en-US" baseline="-25000" dirty="0">
                <a:sym typeface="Symbol" panose="05050102010706020507" pitchFamily="18" charset="2"/>
              </a:rPr>
              <a:t>i</a:t>
            </a:r>
            <a:r>
              <a:rPr lang="sv-SE" altLang="en-US" dirty="0">
                <a:sym typeface="Symbol" panose="05050102010706020507" pitchFamily="18" charset="2"/>
              </a:rPr>
              <a:t> 1/2</a:t>
            </a:r>
            <a:r>
              <a:rPr lang="sv-SE" altLang="en-US" sz="3200" dirty="0">
                <a:sym typeface="Symbol" panose="05050102010706020507" pitchFamily="18" charset="2"/>
              </a:rPr>
              <a:t></a:t>
            </a:r>
            <a:r>
              <a:rPr lang="sv-SE" altLang="en-US" baseline="-25000" dirty="0">
                <a:sym typeface="Symbol" panose="05050102010706020507" pitchFamily="18" charset="2"/>
              </a:rPr>
              <a:t>d</a:t>
            </a:r>
            <a:r>
              <a:rPr lang="sv-SE" altLang="en-US" dirty="0">
                <a:sym typeface="Symbol" panose="05050102010706020507" pitchFamily="18" charset="2"/>
              </a:rPr>
              <a:t>(y</a:t>
            </a:r>
            <a:r>
              <a:rPr lang="sv-SE" altLang="en-US" baseline="-25000" dirty="0">
                <a:sym typeface="Symbol" panose="05050102010706020507" pitchFamily="18" charset="2"/>
              </a:rPr>
              <a:t>d</a:t>
            </a:r>
            <a:r>
              <a:rPr lang="sv-SE" altLang="en-US" dirty="0">
                <a:sym typeface="Symbol" panose="05050102010706020507" pitchFamily="18" charset="2"/>
              </a:rPr>
              <a:t>-</a:t>
            </a:r>
            <a:r>
              <a:rPr lang="sv-SE" altLang="en-US" sz="3200" dirty="0">
                <a:sym typeface="Symbol" panose="05050102010706020507" pitchFamily="18" charset="2"/>
              </a:rPr>
              <a:t></a:t>
            </a:r>
            <a:r>
              <a:rPr lang="sv-SE" altLang="en-US" baseline="-25000" dirty="0">
                <a:sym typeface="Symbol" panose="05050102010706020507" pitchFamily="18" charset="2"/>
              </a:rPr>
              <a:t>i </a:t>
            </a:r>
            <a:r>
              <a:rPr lang="sv-SE" altLang="en-US" dirty="0">
                <a:sym typeface="Symbol" panose="05050102010706020507" pitchFamily="18" charset="2"/>
              </a:rPr>
              <a:t>w</a:t>
            </a:r>
            <a:r>
              <a:rPr lang="sv-SE" altLang="en-US" baseline="-25000" dirty="0">
                <a:sym typeface="Symbol" panose="05050102010706020507" pitchFamily="18" charset="2"/>
              </a:rPr>
              <a:t>i </a:t>
            </a:r>
            <a:r>
              <a:rPr lang="sv-SE" altLang="en-US" dirty="0">
                <a:sym typeface="Symbol" panose="05050102010706020507" pitchFamily="18" charset="2"/>
              </a:rPr>
              <a:t>x</a:t>
            </a:r>
            <a:r>
              <a:rPr lang="sv-SE" altLang="en-US" baseline="-25000" dirty="0">
                <a:sym typeface="Symbol" panose="05050102010706020507" pitchFamily="18" charset="2"/>
              </a:rPr>
              <a:t>i</a:t>
            </a:r>
            <a:r>
              <a:rPr lang="sv-SE" altLang="en-US" dirty="0">
                <a:sym typeface="Symbol" panose="05050102010706020507" pitchFamily="18" charset="2"/>
              </a:rPr>
              <a:t>)</a:t>
            </a:r>
            <a:r>
              <a:rPr lang="sv-SE" altLang="en-US" baseline="30000" dirty="0">
                <a:sym typeface="Symbol" panose="05050102010706020507" pitchFamily="18" charset="2"/>
              </a:rPr>
              <a:t>2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sv-SE" altLang="en-US" baseline="30000" dirty="0">
                <a:sym typeface="Symbol" panose="05050102010706020507" pitchFamily="18" charset="2"/>
              </a:rPr>
              <a:t>  </a:t>
            </a:r>
            <a:r>
              <a:rPr lang="sv-SE" altLang="en-US" dirty="0">
                <a:sym typeface="Symbol" panose="05050102010706020507" pitchFamily="18" charset="2"/>
              </a:rPr>
              <a:t>=</a:t>
            </a:r>
            <a:r>
              <a:rPr lang="el-GR" altLang="en-US" dirty="0">
                <a:sym typeface="Symbol" panose="05050102010706020507" pitchFamily="18" charset="2"/>
              </a:rPr>
              <a:t> η</a:t>
            </a:r>
            <a:r>
              <a:rPr lang="sv-SE" altLang="en-US" dirty="0">
                <a:sym typeface="Symbol" panose="05050102010706020507" pitchFamily="18" charset="2"/>
              </a:rPr>
              <a:t> </a:t>
            </a:r>
            <a:r>
              <a:rPr lang="sv-SE" altLang="en-US" sz="3200" dirty="0">
                <a:sym typeface="Symbol" panose="05050102010706020507" pitchFamily="18" charset="2"/>
              </a:rPr>
              <a:t></a:t>
            </a:r>
            <a:r>
              <a:rPr lang="sv-SE" altLang="en-US" baseline="-25000" dirty="0">
                <a:sym typeface="Symbol" panose="05050102010706020507" pitchFamily="18" charset="2"/>
              </a:rPr>
              <a:t>d</a:t>
            </a:r>
            <a:r>
              <a:rPr lang="sv-SE" altLang="en-US" dirty="0">
                <a:sym typeface="Symbol" panose="05050102010706020507" pitchFamily="18" charset="2"/>
              </a:rPr>
              <a:t>(y</a:t>
            </a:r>
            <a:r>
              <a:rPr lang="sv-SE" altLang="en-US" baseline="-25000" dirty="0">
                <a:sym typeface="Symbol" panose="05050102010706020507" pitchFamily="18" charset="2"/>
              </a:rPr>
              <a:t>d</a:t>
            </a:r>
            <a:r>
              <a:rPr lang="sv-SE" altLang="en-US" dirty="0">
                <a:sym typeface="Symbol" panose="05050102010706020507" pitchFamily="18" charset="2"/>
              </a:rPr>
              <a:t>- h</a:t>
            </a:r>
            <a:r>
              <a:rPr lang="sv-SE" altLang="en-US" baseline="-25000" dirty="0">
                <a:sym typeface="Symbol" panose="05050102010706020507" pitchFamily="18" charset="2"/>
              </a:rPr>
              <a:t>d</a:t>
            </a:r>
            <a:r>
              <a:rPr lang="sv-SE" altLang="en-US" dirty="0">
                <a:sym typeface="Symbol" panose="05050102010706020507" pitchFamily="18" charset="2"/>
              </a:rPr>
              <a:t>)(x</a:t>
            </a:r>
            <a:r>
              <a:rPr lang="sv-SE" altLang="en-US" baseline="-25000" dirty="0">
                <a:sym typeface="Symbol" panose="05050102010706020507" pitchFamily="18" charset="2"/>
              </a:rPr>
              <a:t>i</a:t>
            </a:r>
            <a:r>
              <a:rPr lang="sv-SE" altLang="en-US" dirty="0">
                <a:sym typeface="Symbol" panose="05050102010706020507" pitchFamily="18" charset="2"/>
              </a:rPr>
              <a:t>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IN" altLang="en-US" dirty="0">
                <a:sym typeface="Symbol" panose="05050102010706020507" pitchFamily="18" charset="2"/>
              </a:rPr>
              <a:t>Consider 0&lt;</a:t>
            </a:r>
            <a:r>
              <a:rPr lang="el-GR" altLang="en-US" dirty="0">
                <a:sym typeface="Symbol" panose="05050102010706020507" pitchFamily="18" charset="2"/>
              </a:rPr>
              <a:t>η </a:t>
            </a:r>
            <a:r>
              <a:rPr lang="en-IN" altLang="en-US" dirty="0">
                <a:sym typeface="Symbol" panose="05050102010706020507" pitchFamily="18" charset="2"/>
              </a:rPr>
              <a:t>&lt;=1</a:t>
            </a:r>
            <a:endParaRPr lang="en-US" altLang="en-US" baseline="3000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9443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2" grpId="0" autoUpdateAnimBg="0"/>
      <p:bldP spid="17423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sz="4800" b="1" dirty="0">
                <a:solidFill>
                  <a:srgbClr val="FF0000"/>
                </a:solidFill>
                <a:latin typeface="+mn-lt"/>
              </a:rPr>
              <a:t>Weight </a:t>
            </a:r>
            <a:r>
              <a:rPr lang="en-US" altLang="en-US" sz="4800" b="1" dirty="0" err="1">
                <a:solidFill>
                  <a:srgbClr val="FF0000"/>
                </a:solidFill>
                <a:latin typeface="+mn-lt"/>
              </a:rPr>
              <a:t>Updation</a:t>
            </a:r>
            <a:endParaRPr lang="en-US" altLang="en-US" sz="48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561" y="1825625"/>
            <a:ext cx="6627304" cy="1773252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W</a:t>
            </a:r>
            <a:r>
              <a:rPr lang="en-US" baseline="-25000" dirty="0"/>
              <a:t>0</a:t>
            </a:r>
            <a:r>
              <a:rPr lang="en-US" dirty="0"/>
              <a:t>=</a:t>
            </a:r>
            <a:r>
              <a:rPr lang="en-US" baseline="-25000" dirty="0"/>
              <a:t>  </a:t>
            </a:r>
            <a:r>
              <a:rPr lang="en-US" dirty="0"/>
              <a:t>-0.3 + [(0-0)1+(0-0)1+(0-1)1+(1-0)1]= -0.3</a:t>
            </a:r>
          </a:p>
          <a:p>
            <a:pPr>
              <a:defRPr/>
            </a:pPr>
            <a:r>
              <a:rPr lang="en-US" dirty="0"/>
              <a:t>W</a:t>
            </a:r>
            <a:r>
              <a:rPr lang="en-US" baseline="-25000" dirty="0"/>
              <a:t>1</a:t>
            </a:r>
            <a:r>
              <a:rPr lang="en-US" dirty="0"/>
              <a:t>=</a:t>
            </a:r>
            <a:r>
              <a:rPr lang="en-US" baseline="-25000" dirty="0"/>
              <a:t>  </a:t>
            </a:r>
            <a:r>
              <a:rPr lang="en-US" dirty="0"/>
              <a:t>0.5 + [(0-0)0+(0-0)0+(0-1)1+(1-0)1]= 0.5</a:t>
            </a:r>
          </a:p>
          <a:p>
            <a:pPr>
              <a:defRPr/>
            </a:pPr>
            <a:r>
              <a:rPr lang="en-US" dirty="0"/>
              <a:t>W</a:t>
            </a:r>
            <a:r>
              <a:rPr lang="en-US" baseline="-25000" dirty="0"/>
              <a:t>2</a:t>
            </a:r>
            <a:r>
              <a:rPr lang="en-US" dirty="0"/>
              <a:t>=</a:t>
            </a:r>
            <a:r>
              <a:rPr lang="en-US" baseline="-25000" dirty="0"/>
              <a:t>  </a:t>
            </a:r>
            <a:r>
              <a:rPr lang="en-US" dirty="0"/>
              <a:t>-0.4 + [(0-0)0+(0-0)1+(0-1)0+(1-0)1]= 0.6</a:t>
            </a:r>
          </a:p>
          <a:p>
            <a:pPr marL="0" indent="0">
              <a:buFontTx/>
              <a:buNone/>
              <a:defRPr/>
            </a:pPr>
            <a:r>
              <a:rPr lang="en-US" baseline="-25000" dirty="0"/>
              <a:t> 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B36983A-3DCD-49EF-8305-5D4DF64D0224}" type="slidenum">
              <a:rPr lang="ar-SA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graphicFrame>
        <p:nvGraphicFramePr>
          <p:cNvPr id="5" name="Object 1044"/>
          <p:cNvGraphicFramePr>
            <a:graphicFrameLocks noChangeAspect="1"/>
          </p:cNvGraphicFramePr>
          <p:nvPr/>
        </p:nvGraphicFramePr>
        <p:xfrm>
          <a:off x="228600" y="3983038"/>
          <a:ext cx="8824913" cy="287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703232" imgH="2325178" progId="Word.Document.8">
                  <p:embed/>
                </p:oleObj>
              </mc:Choice>
              <mc:Fallback>
                <p:oleObj name="Document" r:id="rId2" imgW="7703232" imgH="232517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983038"/>
                        <a:ext cx="8824913" cy="287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045">
            <a:extLst>
              <a:ext uri="{FF2B5EF4-FFF2-40B4-BE49-F238E27FC236}">
                <a16:creationId xmlns:a16="http://schemas.microsoft.com/office/drawing/2014/main" id="{BCADB308-8729-408C-B9A5-7C860B434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1371600"/>
            <a:ext cx="1293813" cy="194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For AND</a:t>
            </a:r>
            <a:endParaRPr lang="en-US" altLang="en-US" sz="1800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GB" altLang="en-US" sz="1800" b="1" dirty="0"/>
              <a:t>X</a:t>
            </a:r>
            <a:r>
              <a:rPr lang="en-GB" altLang="en-US" sz="1800" b="1" baseline="-25000" dirty="0"/>
              <a:t>1  </a:t>
            </a:r>
            <a:r>
              <a:rPr lang="en-GB" altLang="en-US" sz="1800" b="1" dirty="0"/>
              <a:t>X</a:t>
            </a:r>
            <a:r>
              <a:rPr lang="en-GB" altLang="en-US" sz="1800" b="1" baseline="-25000" dirty="0"/>
              <a:t>2</a:t>
            </a:r>
            <a:r>
              <a:rPr lang="en-GB" altLang="en-US" sz="1800" b="1" baseline="-25000" dirty="0">
                <a:latin typeface="Times New Roman" panose="02020603050405020304" pitchFamily="18" charset="0"/>
              </a:rPr>
              <a:t> </a:t>
            </a:r>
            <a:r>
              <a:rPr lang="en-GB" altLang="en-US" sz="1800" b="1" dirty="0">
                <a:latin typeface="Times New Roman" panose="02020603050405020304" pitchFamily="18" charset="0"/>
              </a:rPr>
              <a:t>    y</a:t>
            </a:r>
            <a:endParaRPr lang="en-US" altLang="en-US" sz="1800" b="1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0    0     0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0    1     0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1    0     0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1    1     1</a:t>
            </a:r>
          </a:p>
        </p:txBody>
      </p:sp>
    </p:spTree>
    <p:extLst>
      <p:ext uri="{BB962C8B-B14F-4D97-AF65-F5344CB8AC3E}">
        <p14:creationId xmlns:p14="http://schemas.microsoft.com/office/powerpoint/2010/main" val="124001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800" b="1" dirty="0">
                <a:solidFill>
                  <a:srgbClr val="FF0000"/>
                </a:solidFill>
                <a:latin typeface="Calibri"/>
              </a:rPr>
              <a:t>Weight </a:t>
            </a:r>
            <a:r>
              <a:rPr lang="en-US" altLang="en-US" sz="4800" b="1" dirty="0" err="1">
                <a:solidFill>
                  <a:srgbClr val="FF0000"/>
                </a:solidFill>
                <a:latin typeface="Calibri"/>
              </a:rPr>
              <a:t>Updation</a:t>
            </a:r>
            <a:endParaRPr lang="en-US" alt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616" y="1825625"/>
            <a:ext cx="6786692" cy="2036764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dirty="0"/>
              <a:t>W</a:t>
            </a:r>
            <a:r>
              <a:rPr lang="en-US" baseline="-25000" dirty="0"/>
              <a:t>0</a:t>
            </a:r>
            <a:r>
              <a:rPr lang="en-US" dirty="0"/>
              <a:t>=</a:t>
            </a:r>
            <a:r>
              <a:rPr lang="en-US" baseline="-25000" dirty="0"/>
              <a:t>  </a:t>
            </a:r>
            <a:r>
              <a:rPr lang="en-US" dirty="0"/>
              <a:t>-0.3 + [(0-0)1+(0-1)1+(0-1)1+(1-1)1]= -2.3</a:t>
            </a:r>
          </a:p>
          <a:p>
            <a:pPr>
              <a:defRPr/>
            </a:pPr>
            <a:r>
              <a:rPr lang="en-US" dirty="0"/>
              <a:t>W</a:t>
            </a:r>
            <a:r>
              <a:rPr lang="en-US" baseline="-25000" dirty="0"/>
              <a:t>1</a:t>
            </a:r>
            <a:r>
              <a:rPr lang="en-US" dirty="0"/>
              <a:t>=</a:t>
            </a:r>
            <a:r>
              <a:rPr lang="en-US" baseline="-25000" dirty="0"/>
              <a:t>  </a:t>
            </a:r>
            <a:r>
              <a:rPr lang="en-US" dirty="0"/>
              <a:t>0.5 + [(0-0)0+(0-1)0+(0-1)1+(1-1)1]= -0.5</a:t>
            </a:r>
          </a:p>
          <a:p>
            <a:pPr>
              <a:defRPr/>
            </a:pPr>
            <a:r>
              <a:rPr lang="en-US" dirty="0"/>
              <a:t>W</a:t>
            </a:r>
            <a:r>
              <a:rPr lang="en-US" baseline="-25000" dirty="0"/>
              <a:t>2</a:t>
            </a:r>
            <a:r>
              <a:rPr lang="en-US" dirty="0"/>
              <a:t>=</a:t>
            </a:r>
            <a:r>
              <a:rPr lang="en-US" baseline="-25000" dirty="0"/>
              <a:t>  </a:t>
            </a:r>
            <a:r>
              <a:rPr lang="en-US" dirty="0"/>
              <a:t>0.6 + [(0-0)0+(0-1)1+(0-1)0+(1-1)1]= -0.4</a:t>
            </a:r>
          </a:p>
          <a:p>
            <a:pPr marL="0" indent="0">
              <a:buFontTx/>
              <a:buNone/>
              <a:defRPr/>
            </a:pPr>
            <a:r>
              <a:rPr lang="en-US" baseline="-25000" dirty="0"/>
              <a:t> 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F521E4C-7B54-4925-A601-9FDF7F8F037B}" type="slidenum">
              <a:rPr lang="ar-SA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graphicFrame>
        <p:nvGraphicFramePr>
          <p:cNvPr id="5" name="Object 1044"/>
          <p:cNvGraphicFramePr>
            <a:graphicFrameLocks noChangeAspect="1"/>
          </p:cNvGraphicFramePr>
          <p:nvPr/>
        </p:nvGraphicFramePr>
        <p:xfrm>
          <a:off x="381000" y="4030663"/>
          <a:ext cx="8794750" cy="285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703232" imgH="2321943" progId="Word.Document.8">
                  <p:embed/>
                </p:oleObj>
              </mc:Choice>
              <mc:Fallback>
                <p:oleObj name="Document" r:id="rId2" imgW="7703232" imgH="232194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030663"/>
                        <a:ext cx="8794750" cy="285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045">
            <a:extLst>
              <a:ext uri="{FF2B5EF4-FFF2-40B4-BE49-F238E27FC236}">
                <a16:creationId xmlns:a16="http://schemas.microsoft.com/office/drawing/2014/main" id="{64E71985-90A7-473D-9F21-FDE4393E7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1371600"/>
            <a:ext cx="1293813" cy="194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For AND</a:t>
            </a:r>
            <a:endParaRPr lang="en-US" altLang="en-US" sz="1800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GB" altLang="en-US" sz="1800" b="1" dirty="0"/>
              <a:t>X</a:t>
            </a:r>
            <a:r>
              <a:rPr lang="en-GB" altLang="en-US" sz="1800" b="1" baseline="-25000" dirty="0"/>
              <a:t>1  </a:t>
            </a:r>
            <a:r>
              <a:rPr lang="en-GB" altLang="en-US" sz="1800" b="1" dirty="0"/>
              <a:t>X</a:t>
            </a:r>
            <a:r>
              <a:rPr lang="en-GB" altLang="en-US" sz="1800" b="1" baseline="-25000" dirty="0"/>
              <a:t>2</a:t>
            </a:r>
            <a:r>
              <a:rPr lang="en-GB" altLang="en-US" sz="1800" b="1" baseline="-25000" dirty="0">
                <a:latin typeface="Times New Roman" panose="02020603050405020304" pitchFamily="18" charset="0"/>
              </a:rPr>
              <a:t> </a:t>
            </a:r>
            <a:r>
              <a:rPr lang="en-GB" altLang="en-US" sz="1800" b="1" dirty="0">
                <a:latin typeface="Times New Roman" panose="02020603050405020304" pitchFamily="18" charset="0"/>
              </a:rPr>
              <a:t>    y</a:t>
            </a:r>
            <a:endParaRPr lang="en-US" altLang="en-US" sz="1800" b="1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0    0     0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0    1     0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1    0     0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1    1     1</a:t>
            </a:r>
          </a:p>
        </p:txBody>
      </p:sp>
    </p:spTree>
    <p:extLst>
      <p:ext uri="{BB962C8B-B14F-4D97-AF65-F5344CB8AC3E}">
        <p14:creationId xmlns:p14="http://schemas.microsoft.com/office/powerpoint/2010/main" val="333010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800" b="1" dirty="0">
                <a:solidFill>
                  <a:srgbClr val="FF0000"/>
                </a:solidFill>
                <a:latin typeface="Calibri"/>
              </a:rPr>
              <a:t>Weight </a:t>
            </a:r>
            <a:r>
              <a:rPr lang="en-US" altLang="en-US" sz="4800" b="1" dirty="0" err="1">
                <a:solidFill>
                  <a:srgbClr val="FF0000"/>
                </a:solidFill>
                <a:latin typeface="Calibri"/>
              </a:rPr>
              <a:t>Updation</a:t>
            </a:r>
            <a:endParaRPr lang="en-US" altLang="en-US" sz="3600" dirty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6577493" cy="1603375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W</a:t>
            </a:r>
            <a:r>
              <a:rPr lang="en-US" altLang="en-US" baseline="-25000" dirty="0"/>
              <a:t>0</a:t>
            </a:r>
            <a:r>
              <a:rPr lang="en-US" altLang="en-US" dirty="0"/>
              <a:t>=</a:t>
            </a:r>
            <a:r>
              <a:rPr lang="en-US" altLang="en-US" baseline="-25000" dirty="0"/>
              <a:t>  </a:t>
            </a:r>
            <a:r>
              <a:rPr lang="en-US" altLang="en-US" dirty="0"/>
              <a:t>-2.3 + [(0-0)1+(0-0)1+(0-0)1+(1-0)1]= -1.3</a:t>
            </a:r>
          </a:p>
          <a:p>
            <a:r>
              <a:rPr lang="en-US" altLang="en-US" dirty="0"/>
              <a:t>W</a:t>
            </a:r>
            <a:r>
              <a:rPr lang="en-US" altLang="en-US" baseline="-25000" dirty="0"/>
              <a:t>1</a:t>
            </a:r>
            <a:r>
              <a:rPr lang="en-US" altLang="en-US" dirty="0"/>
              <a:t>=</a:t>
            </a:r>
            <a:r>
              <a:rPr lang="en-US" altLang="en-US" baseline="-25000" dirty="0"/>
              <a:t>  </a:t>
            </a:r>
            <a:r>
              <a:rPr lang="en-US" altLang="en-US" dirty="0"/>
              <a:t>-0.5 + [(0-0)0+(0-0)0+(0-0)1+(1-0)1]= 0.5</a:t>
            </a:r>
          </a:p>
          <a:p>
            <a:r>
              <a:rPr lang="en-US" altLang="en-US" dirty="0"/>
              <a:t>W</a:t>
            </a:r>
            <a:r>
              <a:rPr lang="en-US" altLang="en-US" baseline="-25000" dirty="0"/>
              <a:t>2</a:t>
            </a:r>
            <a:r>
              <a:rPr lang="en-US" altLang="en-US" dirty="0"/>
              <a:t>=</a:t>
            </a:r>
            <a:r>
              <a:rPr lang="en-US" altLang="en-US" baseline="-25000" dirty="0"/>
              <a:t>  </a:t>
            </a:r>
            <a:r>
              <a:rPr lang="en-US" altLang="en-US" dirty="0"/>
              <a:t>-0.4 + [(0-0)0+(0-0)1+(0-0)0+(1-0)1]= 0.6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A4A3B5-A0F3-4AEA-A284-7670F5EB92F6}" type="slidenum">
              <a:rPr lang="ar-SA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graphicFrame>
        <p:nvGraphicFramePr>
          <p:cNvPr id="5" name="Object 1044"/>
          <p:cNvGraphicFramePr>
            <a:graphicFrameLocks noChangeAspect="1"/>
          </p:cNvGraphicFramePr>
          <p:nvPr/>
        </p:nvGraphicFramePr>
        <p:xfrm>
          <a:off x="76200" y="4030663"/>
          <a:ext cx="9363075" cy="282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703232" imgH="2318708" progId="Word.Document.8">
                  <p:embed/>
                </p:oleObj>
              </mc:Choice>
              <mc:Fallback>
                <p:oleObj name="Document" r:id="rId2" imgW="7703232" imgH="231870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4030663"/>
                        <a:ext cx="9363075" cy="2820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045">
            <a:extLst>
              <a:ext uri="{FF2B5EF4-FFF2-40B4-BE49-F238E27FC236}">
                <a16:creationId xmlns:a16="http://schemas.microsoft.com/office/drawing/2014/main" id="{30E23A60-5ED7-4607-B01C-62D15B4FB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0972" y="1379988"/>
            <a:ext cx="1293813" cy="194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For AND</a:t>
            </a:r>
            <a:endParaRPr lang="en-US" altLang="en-US" sz="1800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GB" altLang="en-US" sz="1800" b="1" dirty="0"/>
              <a:t>X</a:t>
            </a:r>
            <a:r>
              <a:rPr lang="en-GB" altLang="en-US" sz="1800" b="1" baseline="-25000" dirty="0"/>
              <a:t>1  </a:t>
            </a:r>
            <a:r>
              <a:rPr lang="en-GB" altLang="en-US" sz="1800" b="1" dirty="0"/>
              <a:t>X</a:t>
            </a:r>
            <a:r>
              <a:rPr lang="en-GB" altLang="en-US" sz="1800" b="1" baseline="-25000" dirty="0"/>
              <a:t>2</a:t>
            </a:r>
            <a:r>
              <a:rPr lang="en-GB" altLang="en-US" sz="1800" b="1" baseline="-25000" dirty="0">
                <a:latin typeface="Times New Roman" panose="02020603050405020304" pitchFamily="18" charset="0"/>
              </a:rPr>
              <a:t> </a:t>
            </a:r>
            <a:r>
              <a:rPr lang="en-GB" altLang="en-US" sz="1800" b="1" dirty="0">
                <a:latin typeface="Times New Roman" panose="02020603050405020304" pitchFamily="18" charset="0"/>
              </a:rPr>
              <a:t>    y</a:t>
            </a:r>
            <a:endParaRPr lang="en-US" altLang="en-US" sz="1800" b="1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0    0     0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0    1     0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1    0     0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1    1     1</a:t>
            </a:r>
          </a:p>
        </p:txBody>
      </p:sp>
    </p:spTree>
    <p:extLst>
      <p:ext uri="{BB962C8B-B14F-4D97-AF65-F5344CB8AC3E}">
        <p14:creationId xmlns:p14="http://schemas.microsoft.com/office/powerpoint/2010/main" val="335877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800" b="1" dirty="0">
                <a:solidFill>
                  <a:srgbClr val="FF0000"/>
                </a:solidFill>
                <a:latin typeface="Calibri"/>
              </a:rPr>
              <a:t>Weight </a:t>
            </a:r>
            <a:r>
              <a:rPr lang="en-US" altLang="en-US" sz="4800" b="1" dirty="0" err="1">
                <a:solidFill>
                  <a:srgbClr val="FF0000"/>
                </a:solidFill>
                <a:latin typeface="Calibri"/>
              </a:rPr>
              <a:t>Updation</a:t>
            </a:r>
            <a:endParaRPr lang="en-US" altLang="en-US" sz="3600" dirty="0"/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251145" y="1825625"/>
            <a:ext cx="7273779" cy="1603375"/>
          </a:xfrm>
        </p:spPr>
        <p:txBody>
          <a:bodyPr/>
          <a:lstStyle/>
          <a:p>
            <a:r>
              <a:rPr lang="en-US" altLang="en-US" dirty="0"/>
              <a:t>W</a:t>
            </a:r>
            <a:r>
              <a:rPr lang="en-US" altLang="en-US" baseline="-25000" dirty="0"/>
              <a:t>0</a:t>
            </a:r>
            <a:r>
              <a:rPr lang="en-US" altLang="en-US" dirty="0"/>
              <a:t>=</a:t>
            </a:r>
            <a:r>
              <a:rPr lang="en-US" altLang="en-US" baseline="-25000" dirty="0"/>
              <a:t>  </a:t>
            </a:r>
            <a:r>
              <a:rPr lang="en-US" altLang="en-US" dirty="0"/>
              <a:t>-1.3 + [(0-0)1+(0-0)1+(0-0)1+(1-0)1]= -0.3</a:t>
            </a:r>
          </a:p>
          <a:p>
            <a:r>
              <a:rPr lang="en-US" altLang="en-US" dirty="0"/>
              <a:t>W</a:t>
            </a:r>
            <a:r>
              <a:rPr lang="en-US" altLang="en-US" baseline="-25000" dirty="0"/>
              <a:t>1</a:t>
            </a:r>
            <a:r>
              <a:rPr lang="en-US" altLang="en-US" dirty="0"/>
              <a:t>=</a:t>
            </a:r>
            <a:r>
              <a:rPr lang="en-US" altLang="en-US" baseline="-25000" dirty="0"/>
              <a:t>  </a:t>
            </a:r>
            <a:r>
              <a:rPr lang="en-US" altLang="en-US" dirty="0"/>
              <a:t>0.5 + [(0-0)0+(0-0)0+(0-0)1+(1-0)1]= 1.5</a:t>
            </a:r>
          </a:p>
          <a:p>
            <a:r>
              <a:rPr lang="en-US" altLang="en-US" dirty="0"/>
              <a:t>W</a:t>
            </a:r>
            <a:r>
              <a:rPr lang="en-US" altLang="en-US" baseline="-25000" dirty="0"/>
              <a:t>2</a:t>
            </a:r>
            <a:r>
              <a:rPr lang="en-US" altLang="en-US" dirty="0"/>
              <a:t>=</a:t>
            </a:r>
            <a:r>
              <a:rPr lang="en-US" altLang="en-US" baseline="-25000" dirty="0"/>
              <a:t>  </a:t>
            </a:r>
            <a:r>
              <a:rPr lang="en-US" altLang="en-US" dirty="0"/>
              <a:t>0.6 + [(0-0)0+(0-0)1+(0-0)0+(1-0)1]= 1.6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F7148DC-4E0D-4C81-AC4A-EAAD4F4061FD}" type="slidenum">
              <a:rPr lang="ar-SA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graphicFrame>
        <p:nvGraphicFramePr>
          <p:cNvPr id="5" name="Object 1044"/>
          <p:cNvGraphicFramePr>
            <a:graphicFrameLocks noChangeAspect="1"/>
          </p:cNvGraphicFramePr>
          <p:nvPr/>
        </p:nvGraphicFramePr>
        <p:xfrm>
          <a:off x="138113" y="4030663"/>
          <a:ext cx="9234487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703232" imgH="2315833" progId="Word.Document.8">
                  <p:embed/>
                </p:oleObj>
              </mc:Choice>
              <mc:Fallback>
                <p:oleObj name="Document" r:id="rId2" imgW="7703232" imgH="231583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3" y="4030663"/>
                        <a:ext cx="9234487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045">
            <a:extLst>
              <a:ext uri="{FF2B5EF4-FFF2-40B4-BE49-F238E27FC236}">
                <a16:creationId xmlns:a16="http://schemas.microsoft.com/office/drawing/2014/main" id="{854E637D-60B3-4450-BB33-ED4635833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9042" y="1481137"/>
            <a:ext cx="1293813" cy="194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For AND</a:t>
            </a:r>
            <a:endParaRPr lang="en-US" altLang="en-US" sz="1800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GB" altLang="en-US" sz="1800" b="1" dirty="0"/>
              <a:t>X</a:t>
            </a:r>
            <a:r>
              <a:rPr lang="en-GB" altLang="en-US" sz="1800" b="1" baseline="-25000" dirty="0"/>
              <a:t>1  </a:t>
            </a:r>
            <a:r>
              <a:rPr lang="en-GB" altLang="en-US" sz="1800" b="1" dirty="0"/>
              <a:t>X</a:t>
            </a:r>
            <a:r>
              <a:rPr lang="en-GB" altLang="en-US" sz="1800" b="1" baseline="-25000" dirty="0"/>
              <a:t>2</a:t>
            </a:r>
            <a:r>
              <a:rPr lang="en-GB" altLang="en-US" sz="1800" b="1" baseline="-25000" dirty="0">
                <a:latin typeface="Times New Roman" panose="02020603050405020304" pitchFamily="18" charset="0"/>
              </a:rPr>
              <a:t> </a:t>
            </a:r>
            <a:r>
              <a:rPr lang="en-GB" altLang="en-US" sz="1800" b="1" dirty="0">
                <a:latin typeface="Times New Roman" panose="02020603050405020304" pitchFamily="18" charset="0"/>
              </a:rPr>
              <a:t>    y</a:t>
            </a:r>
            <a:endParaRPr lang="en-US" altLang="en-US" sz="1800" b="1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0    0     0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0    1     0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1    0     0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1    1     1</a:t>
            </a:r>
          </a:p>
        </p:txBody>
      </p:sp>
    </p:spTree>
    <p:extLst>
      <p:ext uri="{BB962C8B-B14F-4D97-AF65-F5344CB8AC3E}">
        <p14:creationId xmlns:p14="http://schemas.microsoft.com/office/powerpoint/2010/main" val="201441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mvc-001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447800"/>
            <a:ext cx="23622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 descr="mvc-001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7800"/>
            <a:ext cx="2286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 descr="mvc-009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810000"/>
            <a:ext cx="23622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 descr="mvc-009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10000"/>
            <a:ext cx="23622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TextBox 5"/>
          <p:cNvSpPr txBox="1">
            <a:spLocks noChangeArrowheads="1"/>
          </p:cNvSpPr>
          <p:nvPr/>
        </p:nvSpPr>
        <p:spPr bwMode="auto">
          <a:xfrm>
            <a:off x="1905000" y="381000"/>
            <a:ext cx="5715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</a:rPr>
              <a:t>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3211652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800" b="1" dirty="0">
                <a:solidFill>
                  <a:srgbClr val="FF0000"/>
                </a:solidFill>
                <a:latin typeface="Calibri"/>
              </a:rPr>
              <a:t>Weight </a:t>
            </a:r>
            <a:r>
              <a:rPr lang="en-US" altLang="en-US" sz="4800" b="1" dirty="0" err="1">
                <a:solidFill>
                  <a:srgbClr val="FF0000"/>
                </a:solidFill>
                <a:latin typeface="Calibri"/>
              </a:rPr>
              <a:t>Updation</a:t>
            </a:r>
            <a:endParaRPr lang="en-US" altLang="en-US" sz="3600" dirty="0"/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201337" y="1825625"/>
            <a:ext cx="7097086" cy="1999755"/>
          </a:xfrm>
        </p:spPr>
        <p:txBody>
          <a:bodyPr/>
          <a:lstStyle/>
          <a:p>
            <a:r>
              <a:rPr lang="en-US" altLang="en-US" dirty="0"/>
              <a:t>W</a:t>
            </a:r>
            <a:r>
              <a:rPr lang="en-US" altLang="en-US" baseline="-25000" dirty="0"/>
              <a:t>0</a:t>
            </a:r>
            <a:r>
              <a:rPr lang="en-US" altLang="en-US" dirty="0"/>
              <a:t>=</a:t>
            </a:r>
            <a:r>
              <a:rPr lang="en-US" altLang="en-US" baseline="-25000" dirty="0"/>
              <a:t>  </a:t>
            </a:r>
            <a:r>
              <a:rPr lang="en-US" altLang="en-US" dirty="0"/>
              <a:t>-0.3 + [(0-0)1+(0-0)1+(0-1)1+(1-1)1]= -1.3</a:t>
            </a:r>
          </a:p>
          <a:p>
            <a:r>
              <a:rPr lang="en-US" altLang="en-US" dirty="0"/>
              <a:t>W</a:t>
            </a:r>
            <a:r>
              <a:rPr lang="en-US" altLang="en-US" baseline="-25000" dirty="0"/>
              <a:t>1</a:t>
            </a:r>
            <a:r>
              <a:rPr lang="en-US" altLang="en-US" dirty="0"/>
              <a:t>=</a:t>
            </a:r>
            <a:r>
              <a:rPr lang="en-US" altLang="en-US" baseline="-25000" dirty="0"/>
              <a:t>  </a:t>
            </a:r>
            <a:r>
              <a:rPr lang="en-US" altLang="en-US" dirty="0"/>
              <a:t>1.5 + [(0-0)0+(0-0)0+(0-1)1+(1-1)1]= 0.5</a:t>
            </a:r>
          </a:p>
          <a:p>
            <a:r>
              <a:rPr lang="en-US" altLang="en-US" dirty="0"/>
              <a:t>W</a:t>
            </a:r>
            <a:r>
              <a:rPr lang="en-US" altLang="en-US" baseline="-25000" dirty="0"/>
              <a:t>2</a:t>
            </a:r>
            <a:r>
              <a:rPr lang="en-US" altLang="en-US" dirty="0"/>
              <a:t>=</a:t>
            </a:r>
            <a:r>
              <a:rPr lang="en-US" altLang="en-US" baseline="-25000" dirty="0"/>
              <a:t>  </a:t>
            </a:r>
            <a:r>
              <a:rPr lang="en-US" altLang="en-US" dirty="0"/>
              <a:t>1.6 + [(0-0)0+(0-0)1+(0-1)0+(1-1)1]= 1.6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547998-F9A4-4E71-A01D-F2923346B3AA}" type="slidenum">
              <a:rPr lang="ar-SA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graphicFrame>
        <p:nvGraphicFramePr>
          <p:cNvPr id="5" name="Object 1044"/>
          <p:cNvGraphicFramePr>
            <a:graphicFrameLocks noChangeAspect="1"/>
          </p:cNvGraphicFramePr>
          <p:nvPr/>
        </p:nvGraphicFramePr>
        <p:xfrm>
          <a:off x="501650" y="4030663"/>
          <a:ext cx="9105900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703232" imgH="2312598" progId="Word.Document.8">
                  <p:embed/>
                </p:oleObj>
              </mc:Choice>
              <mc:Fallback>
                <p:oleObj name="Document" r:id="rId2" imgW="7703232" imgH="231259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" y="4030663"/>
                        <a:ext cx="9105900" cy="273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045">
            <a:extLst>
              <a:ext uri="{FF2B5EF4-FFF2-40B4-BE49-F238E27FC236}">
                <a16:creationId xmlns:a16="http://schemas.microsoft.com/office/drawing/2014/main" id="{C5C5D2F6-5A59-4FA2-8AF6-28EF6EE67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8850" y="1481137"/>
            <a:ext cx="1293813" cy="194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For AND</a:t>
            </a:r>
            <a:endParaRPr lang="en-US" altLang="en-US" sz="1800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GB" altLang="en-US" sz="1800" b="1" dirty="0"/>
              <a:t>X</a:t>
            </a:r>
            <a:r>
              <a:rPr lang="en-GB" altLang="en-US" sz="1800" b="1" baseline="-25000" dirty="0"/>
              <a:t>1  </a:t>
            </a:r>
            <a:r>
              <a:rPr lang="en-GB" altLang="en-US" sz="1800" b="1" dirty="0"/>
              <a:t>X</a:t>
            </a:r>
            <a:r>
              <a:rPr lang="en-GB" altLang="en-US" sz="1800" b="1" baseline="-25000" dirty="0"/>
              <a:t>2</a:t>
            </a:r>
            <a:r>
              <a:rPr lang="en-GB" altLang="en-US" sz="1800" b="1" baseline="-25000" dirty="0">
                <a:latin typeface="Times New Roman" panose="02020603050405020304" pitchFamily="18" charset="0"/>
              </a:rPr>
              <a:t> </a:t>
            </a:r>
            <a:r>
              <a:rPr lang="en-GB" altLang="en-US" sz="1800" b="1" dirty="0">
                <a:latin typeface="Times New Roman" panose="02020603050405020304" pitchFamily="18" charset="0"/>
              </a:rPr>
              <a:t>    y</a:t>
            </a:r>
            <a:endParaRPr lang="en-US" altLang="en-US" sz="1800" b="1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0    0     0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0    1     0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1    0     0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1    1     1</a:t>
            </a:r>
          </a:p>
        </p:txBody>
      </p:sp>
    </p:spTree>
    <p:extLst>
      <p:ext uri="{BB962C8B-B14F-4D97-AF65-F5344CB8AC3E}">
        <p14:creationId xmlns:p14="http://schemas.microsoft.com/office/powerpoint/2010/main" val="379852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800" b="1" dirty="0">
                <a:solidFill>
                  <a:srgbClr val="FF0000"/>
                </a:solidFill>
                <a:latin typeface="Calibri"/>
              </a:rPr>
              <a:t>Weight </a:t>
            </a:r>
            <a:r>
              <a:rPr lang="en-US" altLang="en-US" sz="4800" b="1" dirty="0" err="1">
                <a:solidFill>
                  <a:srgbClr val="FF0000"/>
                </a:solidFill>
                <a:latin typeface="Calibri"/>
              </a:rPr>
              <a:t>Updation</a:t>
            </a:r>
            <a:endParaRPr lang="en-US" altLang="en-US" sz="3600" dirty="0"/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343950" y="1825625"/>
            <a:ext cx="6862194" cy="2016533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W</a:t>
            </a:r>
            <a:r>
              <a:rPr lang="en-US" altLang="en-US" baseline="-25000" dirty="0"/>
              <a:t>0</a:t>
            </a:r>
            <a:r>
              <a:rPr lang="en-US" altLang="en-US" dirty="0"/>
              <a:t>=</a:t>
            </a:r>
            <a:r>
              <a:rPr lang="en-US" altLang="en-US" baseline="-25000" dirty="0"/>
              <a:t>  </a:t>
            </a:r>
            <a:r>
              <a:rPr lang="en-US" altLang="en-US" dirty="0"/>
              <a:t>-1.3 + [(0-0)1+(0-1)1+(0-0)1+(1-1)1]= -2.3</a:t>
            </a:r>
          </a:p>
          <a:p>
            <a:r>
              <a:rPr lang="en-US" altLang="en-US" dirty="0"/>
              <a:t>W</a:t>
            </a:r>
            <a:r>
              <a:rPr lang="en-US" altLang="en-US" baseline="-25000" dirty="0"/>
              <a:t>1</a:t>
            </a:r>
            <a:r>
              <a:rPr lang="en-US" altLang="en-US" dirty="0"/>
              <a:t>=</a:t>
            </a:r>
            <a:r>
              <a:rPr lang="en-US" altLang="en-US" baseline="-25000" dirty="0"/>
              <a:t>  </a:t>
            </a:r>
            <a:r>
              <a:rPr lang="en-US" altLang="en-US" dirty="0"/>
              <a:t>0.5 + [(0-0)0+(0-1)0+(0-0)1+(1-1)1]= 0.5</a:t>
            </a:r>
          </a:p>
          <a:p>
            <a:r>
              <a:rPr lang="en-US" altLang="en-US" dirty="0"/>
              <a:t>W</a:t>
            </a:r>
            <a:r>
              <a:rPr lang="en-US" altLang="en-US" baseline="-25000" dirty="0"/>
              <a:t>2</a:t>
            </a:r>
            <a:r>
              <a:rPr lang="en-US" altLang="en-US" dirty="0"/>
              <a:t>=</a:t>
            </a:r>
            <a:r>
              <a:rPr lang="en-US" altLang="en-US" baseline="-25000" dirty="0"/>
              <a:t>  </a:t>
            </a:r>
            <a:r>
              <a:rPr lang="en-US" altLang="en-US" dirty="0"/>
              <a:t>1.6 + [(0-0)0+(0-1)1+(0-0)0+(1-1)1]= 0.6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430F89E-4954-48D7-BF40-4CCA38BDEB35}" type="slidenum">
              <a:rPr lang="ar-SA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graphicFrame>
        <p:nvGraphicFramePr>
          <p:cNvPr id="5" name="Object 1044"/>
          <p:cNvGraphicFramePr>
            <a:graphicFrameLocks noChangeAspect="1"/>
          </p:cNvGraphicFramePr>
          <p:nvPr/>
        </p:nvGraphicFramePr>
        <p:xfrm>
          <a:off x="152400" y="4030663"/>
          <a:ext cx="9105900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703232" imgH="2309363" progId="Word.Document.8">
                  <p:embed/>
                </p:oleObj>
              </mc:Choice>
              <mc:Fallback>
                <p:oleObj name="Document" r:id="rId2" imgW="7703232" imgH="230936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030663"/>
                        <a:ext cx="9105900" cy="273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045">
            <a:extLst>
              <a:ext uri="{FF2B5EF4-FFF2-40B4-BE49-F238E27FC236}">
                <a16:creationId xmlns:a16="http://schemas.microsoft.com/office/drawing/2014/main" id="{BEF0EC08-4637-4B78-A5CD-6589297A5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1371600"/>
            <a:ext cx="1293813" cy="194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For AND</a:t>
            </a:r>
            <a:endParaRPr lang="en-US" altLang="en-US" sz="1800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GB" altLang="en-US" sz="1800" b="1" dirty="0"/>
              <a:t>X</a:t>
            </a:r>
            <a:r>
              <a:rPr lang="en-GB" altLang="en-US" sz="1800" b="1" baseline="-25000" dirty="0"/>
              <a:t>1  </a:t>
            </a:r>
            <a:r>
              <a:rPr lang="en-GB" altLang="en-US" sz="1800" b="1" dirty="0"/>
              <a:t>X</a:t>
            </a:r>
            <a:r>
              <a:rPr lang="en-GB" altLang="en-US" sz="1800" b="1" baseline="-25000" dirty="0"/>
              <a:t>2</a:t>
            </a:r>
            <a:r>
              <a:rPr lang="en-GB" altLang="en-US" sz="1800" b="1" baseline="-25000" dirty="0">
                <a:latin typeface="Times New Roman" panose="02020603050405020304" pitchFamily="18" charset="0"/>
              </a:rPr>
              <a:t> </a:t>
            </a:r>
            <a:r>
              <a:rPr lang="en-GB" altLang="en-US" sz="1800" b="1" dirty="0">
                <a:latin typeface="Times New Roman" panose="02020603050405020304" pitchFamily="18" charset="0"/>
              </a:rPr>
              <a:t>    y</a:t>
            </a:r>
            <a:endParaRPr lang="en-US" altLang="en-US" sz="1800" b="1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0    0     0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0    1     0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1    0     0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1    1     1</a:t>
            </a:r>
          </a:p>
        </p:txBody>
      </p:sp>
    </p:spTree>
    <p:extLst>
      <p:ext uri="{BB962C8B-B14F-4D97-AF65-F5344CB8AC3E}">
        <p14:creationId xmlns:p14="http://schemas.microsoft.com/office/powerpoint/2010/main" val="332491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800" b="1" dirty="0">
                <a:solidFill>
                  <a:srgbClr val="FF0000"/>
                </a:solidFill>
                <a:latin typeface="Calibri"/>
              </a:rPr>
              <a:t>Weight </a:t>
            </a:r>
            <a:r>
              <a:rPr lang="en-US" altLang="en-US" sz="4800" b="1" dirty="0" err="1">
                <a:solidFill>
                  <a:srgbClr val="FF0000"/>
                </a:solidFill>
                <a:latin typeface="Calibri"/>
              </a:rPr>
              <a:t>Updation</a:t>
            </a:r>
            <a:endParaRPr lang="en-US" altLang="en-US" sz="3600" dirty="0"/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>
          <a:xfrm>
            <a:off x="226503" y="1825625"/>
            <a:ext cx="7055141" cy="1689362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W</a:t>
            </a:r>
            <a:r>
              <a:rPr lang="en-US" altLang="en-US" baseline="-25000" dirty="0"/>
              <a:t>0</a:t>
            </a:r>
            <a:r>
              <a:rPr lang="en-US" altLang="en-US" dirty="0"/>
              <a:t>=</a:t>
            </a:r>
            <a:r>
              <a:rPr lang="en-US" altLang="en-US" baseline="-25000" dirty="0"/>
              <a:t>  </a:t>
            </a:r>
            <a:r>
              <a:rPr lang="en-US" altLang="en-US" dirty="0"/>
              <a:t>-2.3 + [(0-0)1+(0-0)1+(0-0)1+(1-0)1]= -1.3</a:t>
            </a:r>
          </a:p>
          <a:p>
            <a:r>
              <a:rPr lang="en-US" altLang="en-US" dirty="0"/>
              <a:t>W</a:t>
            </a:r>
            <a:r>
              <a:rPr lang="en-US" altLang="en-US" baseline="-25000" dirty="0"/>
              <a:t>1</a:t>
            </a:r>
            <a:r>
              <a:rPr lang="en-US" altLang="en-US" dirty="0"/>
              <a:t>=</a:t>
            </a:r>
            <a:r>
              <a:rPr lang="en-US" altLang="en-US" baseline="-25000" dirty="0"/>
              <a:t>  </a:t>
            </a:r>
            <a:r>
              <a:rPr lang="en-US" altLang="en-US" dirty="0"/>
              <a:t>0.5 + [(0-0)0+(0-0)0+(0-0)1+(1-0)1]= 1.5</a:t>
            </a:r>
          </a:p>
          <a:p>
            <a:r>
              <a:rPr lang="en-US" altLang="en-US" dirty="0"/>
              <a:t>W</a:t>
            </a:r>
            <a:r>
              <a:rPr lang="en-US" altLang="en-US" baseline="-25000" dirty="0"/>
              <a:t>2</a:t>
            </a:r>
            <a:r>
              <a:rPr lang="en-US" altLang="en-US" dirty="0"/>
              <a:t>=</a:t>
            </a:r>
            <a:r>
              <a:rPr lang="en-US" altLang="en-US" baseline="-25000" dirty="0"/>
              <a:t>  </a:t>
            </a:r>
            <a:r>
              <a:rPr lang="en-US" altLang="en-US" dirty="0"/>
              <a:t>0.6 + [(0-0)0+(0-0)1+(0-0)0+(1-0)1]= 1.6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651EDE4-3D11-4EB6-AC37-CA8C27F2E551}" type="slidenum">
              <a:rPr lang="ar-SA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graphicFrame>
        <p:nvGraphicFramePr>
          <p:cNvPr id="5" name="Object 1044"/>
          <p:cNvGraphicFramePr>
            <a:graphicFrameLocks noChangeAspect="1"/>
          </p:cNvGraphicFramePr>
          <p:nvPr/>
        </p:nvGraphicFramePr>
        <p:xfrm>
          <a:off x="152400" y="4030663"/>
          <a:ext cx="9105900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703232" imgH="2306128" progId="Word.Document.8">
                  <p:embed/>
                </p:oleObj>
              </mc:Choice>
              <mc:Fallback>
                <p:oleObj name="Document" r:id="rId2" imgW="7703232" imgH="230612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030663"/>
                        <a:ext cx="9105900" cy="273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045">
            <a:extLst>
              <a:ext uri="{FF2B5EF4-FFF2-40B4-BE49-F238E27FC236}">
                <a16:creationId xmlns:a16="http://schemas.microsoft.com/office/drawing/2014/main" id="{B75B4225-CA14-4A3F-A4E8-281CA2BC1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1371600"/>
            <a:ext cx="1293813" cy="194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For AND</a:t>
            </a:r>
            <a:endParaRPr lang="en-US" altLang="en-US" sz="1800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GB" altLang="en-US" sz="1800" b="1" dirty="0"/>
              <a:t>X</a:t>
            </a:r>
            <a:r>
              <a:rPr lang="en-GB" altLang="en-US" sz="1800" b="1" baseline="-25000" dirty="0"/>
              <a:t>1  </a:t>
            </a:r>
            <a:r>
              <a:rPr lang="en-GB" altLang="en-US" sz="1800" b="1" dirty="0"/>
              <a:t>X</a:t>
            </a:r>
            <a:r>
              <a:rPr lang="en-GB" altLang="en-US" sz="1800" b="1" baseline="-25000" dirty="0"/>
              <a:t>2</a:t>
            </a:r>
            <a:r>
              <a:rPr lang="en-GB" altLang="en-US" sz="1800" b="1" baseline="-25000" dirty="0">
                <a:latin typeface="Times New Roman" panose="02020603050405020304" pitchFamily="18" charset="0"/>
              </a:rPr>
              <a:t> </a:t>
            </a:r>
            <a:r>
              <a:rPr lang="en-GB" altLang="en-US" sz="1800" b="1" dirty="0">
                <a:latin typeface="Times New Roman" panose="02020603050405020304" pitchFamily="18" charset="0"/>
              </a:rPr>
              <a:t>    y</a:t>
            </a:r>
            <a:endParaRPr lang="en-US" altLang="en-US" sz="1800" b="1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0    0     0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0    1     0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1    0     0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1    1     1</a:t>
            </a:r>
          </a:p>
        </p:txBody>
      </p:sp>
    </p:spTree>
    <p:extLst>
      <p:ext uri="{BB962C8B-B14F-4D97-AF65-F5344CB8AC3E}">
        <p14:creationId xmlns:p14="http://schemas.microsoft.com/office/powerpoint/2010/main" val="395185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800" b="1" dirty="0">
                <a:solidFill>
                  <a:srgbClr val="FF0000"/>
                </a:solidFill>
                <a:latin typeface="Calibri"/>
              </a:rPr>
              <a:t>Weight </a:t>
            </a:r>
            <a:r>
              <a:rPr lang="en-US" altLang="en-US" sz="4800" b="1" dirty="0" err="1">
                <a:solidFill>
                  <a:srgbClr val="FF0000"/>
                </a:solidFill>
                <a:latin typeface="Calibri"/>
              </a:rPr>
              <a:t>Updation</a:t>
            </a:r>
            <a:endParaRPr lang="en-US" altLang="en-US" sz="3600" dirty="0"/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>
          <a:xfrm>
            <a:off x="152400" y="1825625"/>
            <a:ext cx="7120855" cy="1806808"/>
          </a:xfrm>
        </p:spPr>
        <p:txBody>
          <a:bodyPr/>
          <a:lstStyle/>
          <a:p>
            <a:r>
              <a:rPr lang="en-US" altLang="en-US" dirty="0"/>
              <a:t>W</a:t>
            </a:r>
            <a:r>
              <a:rPr lang="en-US" altLang="en-US" baseline="-25000" dirty="0"/>
              <a:t>0</a:t>
            </a:r>
            <a:r>
              <a:rPr lang="en-US" altLang="en-US" dirty="0"/>
              <a:t>=</a:t>
            </a:r>
            <a:r>
              <a:rPr lang="en-US" altLang="en-US" baseline="-25000" dirty="0"/>
              <a:t>  </a:t>
            </a:r>
            <a:r>
              <a:rPr lang="en-US" altLang="en-US" dirty="0"/>
              <a:t>-1.3 + [(0-0)1+(0-1)1+(0-1)1+(1-1)1]= -3.3</a:t>
            </a:r>
          </a:p>
          <a:p>
            <a:r>
              <a:rPr lang="en-US" altLang="en-US" dirty="0"/>
              <a:t>W</a:t>
            </a:r>
            <a:r>
              <a:rPr lang="en-US" altLang="en-US" baseline="-25000" dirty="0"/>
              <a:t>1</a:t>
            </a:r>
            <a:r>
              <a:rPr lang="en-US" altLang="en-US" dirty="0"/>
              <a:t>=</a:t>
            </a:r>
            <a:r>
              <a:rPr lang="en-US" altLang="en-US" baseline="-25000" dirty="0"/>
              <a:t>  </a:t>
            </a:r>
            <a:r>
              <a:rPr lang="en-US" altLang="en-US" dirty="0"/>
              <a:t>1.5 + [(0-0)0+(0-1)0+(0-1)1+(1-1)1]= 0.5</a:t>
            </a:r>
          </a:p>
          <a:p>
            <a:r>
              <a:rPr lang="en-US" altLang="en-US" dirty="0"/>
              <a:t>W</a:t>
            </a:r>
            <a:r>
              <a:rPr lang="en-US" altLang="en-US" baseline="-25000" dirty="0"/>
              <a:t>2</a:t>
            </a:r>
            <a:r>
              <a:rPr lang="en-US" altLang="en-US" dirty="0"/>
              <a:t>=</a:t>
            </a:r>
            <a:r>
              <a:rPr lang="en-US" altLang="en-US" baseline="-25000" dirty="0"/>
              <a:t>  </a:t>
            </a:r>
            <a:r>
              <a:rPr lang="en-US" altLang="en-US" dirty="0"/>
              <a:t>1.6 + [(0-0)0+(0-1)1+(0-1)0+(1-1)1]= 0.6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0C22824-CBC8-4CA4-8B14-D751CB8574D8}" type="slidenum">
              <a:rPr lang="ar-SA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graphicFrame>
        <p:nvGraphicFramePr>
          <p:cNvPr id="5" name="Object 1044"/>
          <p:cNvGraphicFramePr>
            <a:graphicFrameLocks noChangeAspect="1"/>
          </p:cNvGraphicFramePr>
          <p:nvPr/>
        </p:nvGraphicFramePr>
        <p:xfrm>
          <a:off x="152400" y="4030663"/>
          <a:ext cx="9105900" cy="271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703232" imgH="2302893" progId="Word.Document.8">
                  <p:embed/>
                </p:oleObj>
              </mc:Choice>
              <mc:Fallback>
                <p:oleObj name="Document" r:id="rId2" imgW="7703232" imgH="230289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030663"/>
                        <a:ext cx="9105900" cy="271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045">
            <a:extLst>
              <a:ext uri="{FF2B5EF4-FFF2-40B4-BE49-F238E27FC236}">
                <a16:creationId xmlns:a16="http://schemas.microsoft.com/office/drawing/2014/main" id="{02B28C2C-39F5-457B-91D3-528678FB8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4469" y="1427395"/>
            <a:ext cx="1293813" cy="194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For AND</a:t>
            </a:r>
            <a:endParaRPr lang="en-US" altLang="en-US" sz="1800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GB" altLang="en-US" sz="1800" b="1" dirty="0"/>
              <a:t>X</a:t>
            </a:r>
            <a:r>
              <a:rPr lang="en-GB" altLang="en-US" sz="1800" b="1" baseline="-25000" dirty="0"/>
              <a:t>1  </a:t>
            </a:r>
            <a:r>
              <a:rPr lang="en-GB" altLang="en-US" sz="1800" b="1" dirty="0"/>
              <a:t>X</a:t>
            </a:r>
            <a:r>
              <a:rPr lang="en-GB" altLang="en-US" sz="1800" b="1" baseline="-25000" dirty="0"/>
              <a:t>2</a:t>
            </a:r>
            <a:r>
              <a:rPr lang="en-GB" altLang="en-US" sz="1800" b="1" baseline="-25000" dirty="0">
                <a:latin typeface="Times New Roman" panose="02020603050405020304" pitchFamily="18" charset="0"/>
              </a:rPr>
              <a:t> </a:t>
            </a:r>
            <a:r>
              <a:rPr lang="en-GB" altLang="en-US" sz="1800" b="1" dirty="0">
                <a:latin typeface="Times New Roman" panose="02020603050405020304" pitchFamily="18" charset="0"/>
              </a:rPr>
              <a:t>    y</a:t>
            </a:r>
            <a:endParaRPr lang="en-US" altLang="en-US" sz="1800" b="1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0    0     0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0    1     0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1    0     0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1    1     1</a:t>
            </a:r>
          </a:p>
        </p:txBody>
      </p:sp>
    </p:spTree>
    <p:extLst>
      <p:ext uri="{BB962C8B-B14F-4D97-AF65-F5344CB8AC3E}">
        <p14:creationId xmlns:p14="http://schemas.microsoft.com/office/powerpoint/2010/main" val="34472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800" b="1" dirty="0">
                <a:solidFill>
                  <a:srgbClr val="FF0000"/>
                </a:solidFill>
                <a:latin typeface="Calibri"/>
              </a:rPr>
              <a:t>Weight </a:t>
            </a:r>
            <a:r>
              <a:rPr lang="en-US" altLang="en-US" sz="4800" b="1" dirty="0" err="1">
                <a:solidFill>
                  <a:srgbClr val="FF0000"/>
                </a:solidFill>
                <a:latin typeface="Calibri"/>
              </a:rPr>
              <a:t>Updation</a:t>
            </a:r>
            <a:endParaRPr lang="en-US" altLang="en-US" sz="3600" dirty="0"/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>
          <a:xfrm>
            <a:off x="218113" y="1825625"/>
            <a:ext cx="7105475" cy="2033311"/>
          </a:xfrm>
        </p:spPr>
        <p:txBody>
          <a:bodyPr>
            <a:normAutofit/>
          </a:bodyPr>
          <a:lstStyle/>
          <a:p>
            <a:r>
              <a:rPr lang="en-US" altLang="en-US" dirty="0"/>
              <a:t>W</a:t>
            </a:r>
            <a:r>
              <a:rPr lang="en-US" altLang="en-US" baseline="-25000" dirty="0"/>
              <a:t>0</a:t>
            </a:r>
            <a:r>
              <a:rPr lang="en-US" altLang="en-US" dirty="0"/>
              <a:t>=</a:t>
            </a:r>
            <a:r>
              <a:rPr lang="en-US" altLang="en-US" baseline="-25000" dirty="0"/>
              <a:t>  </a:t>
            </a:r>
            <a:r>
              <a:rPr lang="en-US" altLang="en-US" dirty="0"/>
              <a:t>-3.3 + [(0-0)1+(0-0)1+(0-0)1+(1-0)1]= -2.3</a:t>
            </a:r>
          </a:p>
          <a:p>
            <a:r>
              <a:rPr lang="en-US" altLang="en-US" dirty="0"/>
              <a:t>W</a:t>
            </a:r>
            <a:r>
              <a:rPr lang="en-US" altLang="en-US" baseline="-25000" dirty="0"/>
              <a:t>1</a:t>
            </a:r>
            <a:r>
              <a:rPr lang="en-US" altLang="en-US" dirty="0"/>
              <a:t>=</a:t>
            </a:r>
            <a:r>
              <a:rPr lang="en-US" altLang="en-US" baseline="-25000" dirty="0"/>
              <a:t>  </a:t>
            </a:r>
            <a:r>
              <a:rPr lang="en-US" altLang="en-US" dirty="0"/>
              <a:t>0.5 + [(0-0)0+(0-0)0+(0-0)1+(1-0)1]= 1.5</a:t>
            </a:r>
          </a:p>
          <a:p>
            <a:r>
              <a:rPr lang="en-US" altLang="en-US" dirty="0"/>
              <a:t>W</a:t>
            </a:r>
            <a:r>
              <a:rPr lang="en-US" altLang="en-US" baseline="-25000" dirty="0"/>
              <a:t>2</a:t>
            </a:r>
            <a:r>
              <a:rPr lang="en-US" altLang="en-US" dirty="0"/>
              <a:t>=</a:t>
            </a:r>
            <a:r>
              <a:rPr lang="en-US" altLang="en-US" baseline="-25000" dirty="0"/>
              <a:t>  </a:t>
            </a:r>
            <a:r>
              <a:rPr lang="en-US" altLang="en-US" dirty="0"/>
              <a:t>0.6 + [(0-0)0+(0-0)1+(0-0)0+(1-0)1]= 1.6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BE6D08-F9BF-47CB-BF49-184ECF44C920}" type="slidenum">
              <a:rPr lang="ar-SA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graphicFrame>
        <p:nvGraphicFramePr>
          <p:cNvPr id="5" name="Object 1044"/>
          <p:cNvGraphicFramePr>
            <a:graphicFrameLocks noChangeAspect="1"/>
          </p:cNvGraphicFramePr>
          <p:nvPr/>
        </p:nvGraphicFramePr>
        <p:xfrm>
          <a:off x="152400" y="4030663"/>
          <a:ext cx="9105900" cy="271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703232" imgH="2300018" progId="Word.Document.8">
                  <p:embed/>
                </p:oleObj>
              </mc:Choice>
              <mc:Fallback>
                <p:oleObj name="Document" r:id="rId2" imgW="7703232" imgH="230001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030663"/>
                        <a:ext cx="9105900" cy="271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045">
            <a:extLst>
              <a:ext uri="{FF2B5EF4-FFF2-40B4-BE49-F238E27FC236}">
                <a16:creationId xmlns:a16="http://schemas.microsoft.com/office/drawing/2014/main" id="{42366A08-68FB-4EA1-B8F6-8B3952896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074" y="1572936"/>
            <a:ext cx="1293813" cy="194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For AND</a:t>
            </a:r>
            <a:endParaRPr lang="en-US" altLang="en-US" sz="1800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GB" altLang="en-US" sz="1800" b="1" dirty="0"/>
              <a:t>X</a:t>
            </a:r>
            <a:r>
              <a:rPr lang="en-GB" altLang="en-US" sz="1800" b="1" baseline="-25000" dirty="0"/>
              <a:t>1  </a:t>
            </a:r>
            <a:r>
              <a:rPr lang="en-GB" altLang="en-US" sz="1800" b="1" dirty="0"/>
              <a:t>X</a:t>
            </a:r>
            <a:r>
              <a:rPr lang="en-GB" altLang="en-US" sz="1800" b="1" baseline="-25000" dirty="0"/>
              <a:t>2</a:t>
            </a:r>
            <a:r>
              <a:rPr lang="en-GB" altLang="en-US" sz="1800" b="1" baseline="-25000" dirty="0">
                <a:latin typeface="Times New Roman" panose="02020603050405020304" pitchFamily="18" charset="0"/>
              </a:rPr>
              <a:t> </a:t>
            </a:r>
            <a:r>
              <a:rPr lang="en-GB" altLang="en-US" sz="1800" b="1" dirty="0">
                <a:latin typeface="Times New Roman" panose="02020603050405020304" pitchFamily="18" charset="0"/>
              </a:rPr>
              <a:t>    y</a:t>
            </a:r>
            <a:endParaRPr lang="en-US" altLang="en-US" sz="1800" b="1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0    0     0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0    1     0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1    0     0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1    1     1</a:t>
            </a:r>
          </a:p>
        </p:txBody>
      </p:sp>
    </p:spTree>
    <p:extLst>
      <p:ext uri="{BB962C8B-B14F-4D97-AF65-F5344CB8AC3E}">
        <p14:creationId xmlns:p14="http://schemas.microsoft.com/office/powerpoint/2010/main" val="102476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0BD7111-4939-47D5-9218-77ADE6E68A3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65127"/>
            <a:ext cx="8134312" cy="92772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sv-SE" altLang="en-US" sz="4800" b="1" dirty="0">
                <a:solidFill>
                  <a:srgbClr val="FF0000"/>
                </a:solidFill>
                <a:latin typeface="+mn-lt"/>
              </a:rPr>
              <a:t>Decision Surface of a Perceptron</a:t>
            </a:r>
            <a:endParaRPr lang="en-US" altLang="en-US" sz="48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2229" name="Line 18"/>
          <p:cNvSpPr>
            <a:spLocks noChangeShapeType="1"/>
          </p:cNvSpPr>
          <p:nvPr/>
        </p:nvSpPr>
        <p:spPr bwMode="auto">
          <a:xfrm>
            <a:off x="1689894" y="1766713"/>
            <a:ext cx="0" cy="19050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2230" name="Line 19"/>
          <p:cNvSpPr>
            <a:spLocks noChangeShapeType="1"/>
          </p:cNvSpPr>
          <p:nvPr/>
        </p:nvSpPr>
        <p:spPr bwMode="auto">
          <a:xfrm flipH="1">
            <a:off x="787378" y="2719213"/>
            <a:ext cx="2057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52238" name="Text Box 32"/>
          <p:cNvSpPr txBox="1">
            <a:spLocks noChangeArrowheads="1"/>
          </p:cNvSpPr>
          <p:nvPr/>
        </p:nvSpPr>
        <p:spPr bwMode="auto">
          <a:xfrm>
            <a:off x="381000" y="3962400"/>
            <a:ext cx="40053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hlink"/>
                </a:solidFill>
              </a:rPr>
              <a:t>Linearly separable (AND Problem)</a:t>
            </a:r>
          </a:p>
        </p:txBody>
      </p:sp>
      <p:sp>
        <p:nvSpPr>
          <p:cNvPr id="52239" name="Text Box 33"/>
          <p:cNvSpPr txBox="1">
            <a:spLocks noChangeArrowheads="1"/>
          </p:cNvSpPr>
          <p:nvPr/>
        </p:nvSpPr>
        <p:spPr bwMode="auto">
          <a:xfrm>
            <a:off x="4724400" y="3962400"/>
            <a:ext cx="41769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hlink"/>
                </a:solidFill>
              </a:rPr>
              <a:t>Linearly separable (NAND Problem)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C55BE02F-07A4-4145-B91F-67E542D23A87}"/>
              </a:ext>
            </a:extLst>
          </p:cNvPr>
          <p:cNvSpPr/>
          <p:nvPr/>
        </p:nvSpPr>
        <p:spPr>
          <a:xfrm>
            <a:off x="2332480" y="1954482"/>
            <a:ext cx="273951" cy="276988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 Box 1045">
            <a:extLst>
              <a:ext uri="{FF2B5EF4-FFF2-40B4-BE49-F238E27FC236}">
                <a16:creationId xmlns:a16="http://schemas.microsoft.com/office/drawing/2014/main" id="{B8D0B960-3034-4FE1-8266-6E451C74E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765" y="4730229"/>
            <a:ext cx="1293812" cy="194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For AND</a:t>
            </a:r>
            <a:endParaRPr lang="en-US" altLang="en-US" sz="1800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GB" altLang="en-US" sz="1800" b="1" dirty="0"/>
              <a:t>X</a:t>
            </a:r>
            <a:r>
              <a:rPr lang="en-GB" altLang="en-US" sz="1800" b="1" baseline="-25000" dirty="0"/>
              <a:t>1  </a:t>
            </a:r>
            <a:r>
              <a:rPr lang="en-GB" altLang="en-US" sz="1800" b="1" dirty="0"/>
              <a:t>X</a:t>
            </a:r>
            <a:r>
              <a:rPr lang="en-GB" altLang="en-US" sz="1800" b="1" baseline="-25000" dirty="0"/>
              <a:t>2</a:t>
            </a:r>
            <a:r>
              <a:rPr lang="en-GB" altLang="en-US" sz="1800" b="1" baseline="-25000" dirty="0">
                <a:latin typeface="Times New Roman" panose="02020603050405020304" pitchFamily="18" charset="0"/>
              </a:rPr>
              <a:t> </a:t>
            </a:r>
            <a:r>
              <a:rPr lang="en-GB" altLang="en-US" sz="1800" b="1" dirty="0">
                <a:latin typeface="Times New Roman" panose="02020603050405020304" pitchFamily="18" charset="0"/>
              </a:rPr>
              <a:t>    y</a:t>
            </a:r>
            <a:endParaRPr lang="en-US" altLang="en-US" sz="1800" b="1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0    0     0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0    1     0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1    0     0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1    1     1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56D805-E289-48A3-9E4D-61EC7AE0637D}"/>
              </a:ext>
            </a:extLst>
          </p:cNvPr>
          <p:cNvSpPr txBox="1"/>
          <p:nvPr/>
        </p:nvSpPr>
        <p:spPr>
          <a:xfrm>
            <a:off x="5759042" y="4723827"/>
            <a:ext cx="1424242" cy="1997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For NAND</a:t>
            </a:r>
            <a:endParaRPr lang="en-US" altLang="en-US" sz="1800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GB" altLang="en-US" sz="1800" b="1" dirty="0"/>
              <a:t>X</a:t>
            </a:r>
            <a:r>
              <a:rPr lang="en-GB" altLang="en-US" sz="1800" b="1" baseline="-25000" dirty="0"/>
              <a:t>1  </a:t>
            </a:r>
            <a:r>
              <a:rPr lang="en-GB" altLang="en-US" sz="1800" b="1" dirty="0"/>
              <a:t>X</a:t>
            </a:r>
            <a:r>
              <a:rPr lang="en-GB" altLang="en-US" sz="1800" b="1" baseline="-25000" dirty="0"/>
              <a:t>2</a:t>
            </a:r>
            <a:r>
              <a:rPr lang="en-GB" altLang="en-US" sz="1800" b="1" baseline="-25000" dirty="0">
                <a:latin typeface="Times New Roman" panose="02020603050405020304" pitchFamily="18" charset="0"/>
              </a:rPr>
              <a:t> </a:t>
            </a:r>
            <a:r>
              <a:rPr lang="en-GB" altLang="en-US" sz="1800" b="1" dirty="0">
                <a:latin typeface="Times New Roman" panose="02020603050405020304" pitchFamily="18" charset="0"/>
              </a:rPr>
              <a:t>    y</a:t>
            </a:r>
            <a:endParaRPr lang="en-US" altLang="en-US" sz="1800" b="1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0    0     1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0    1     1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1    0     1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1    1     0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F7BF12-38A8-4F92-B5CE-0D5C15247AB3}"/>
              </a:ext>
            </a:extLst>
          </p:cNvPr>
          <p:cNvGrpSpPr/>
          <p:nvPr/>
        </p:nvGrpSpPr>
        <p:grpSpPr>
          <a:xfrm>
            <a:off x="1484583" y="1372284"/>
            <a:ext cx="6222722" cy="2299429"/>
            <a:chOff x="1484583" y="1372284"/>
            <a:chExt cx="6222722" cy="2299429"/>
          </a:xfrm>
        </p:grpSpPr>
        <p:sp>
          <p:nvSpPr>
            <p:cNvPr id="2" name="Line 19">
              <a:extLst>
                <a:ext uri="{FF2B5EF4-FFF2-40B4-BE49-F238E27FC236}">
                  <a16:creationId xmlns:a16="http://schemas.microsoft.com/office/drawing/2014/main" id="{44ECCAF3-5075-4174-8F50-91882005C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25884" y="2804501"/>
              <a:ext cx="2057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3" name="Line 18">
              <a:extLst>
                <a:ext uri="{FF2B5EF4-FFF2-40B4-BE49-F238E27FC236}">
                  <a16:creationId xmlns:a16="http://schemas.microsoft.com/office/drawing/2014/main" id="{13671D6F-D4D8-4886-B94C-F23E26096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36789" y="1766713"/>
              <a:ext cx="0" cy="1905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C332B8-A6CB-49DB-AF51-91C3497553A2}"/>
                </a:ext>
              </a:extLst>
            </p:cNvPr>
            <p:cNvSpPr txBox="1"/>
            <p:nvPr/>
          </p:nvSpPr>
          <p:spPr>
            <a:xfrm>
              <a:off x="5884877" y="1386815"/>
              <a:ext cx="4460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sv-SE" altLang="en-US" sz="2400" dirty="0"/>
                <a:t>x</a:t>
              </a:r>
              <a:r>
                <a:rPr lang="sv-SE" altLang="en-US" sz="2400" baseline="-25000" dirty="0"/>
                <a:t>2</a:t>
              </a:r>
              <a:endParaRPr lang="en-IN" sz="24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1C4CE18-E737-451F-9A2C-F21B8F1AC8B5}"/>
                </a:ext>
              </a:extLst>
            </p:cNvPr>
            <p:cNvSpPr txBox="1"/>
            <p:nvPr/>
          </p:nvSpPr>
          <p:spPr>
            <a:xfrm>
              <a:off x="7200906" y="2619835"/>
              <a:ext cx="50639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sv-SE" altLang="en-US" sz="2400" dirty="0"/>
                <a:t>x</a:t>
              </a:r>
              <a:r>
                <a:rPr lang="sv-SE" altLang="en-US" sz="2400" baseline="-25000" dirty="0"/>
                <a:t>1</a:t>
              </a:r>
              <a:endParaRPr lang="en-IN" sz="2400" dirty="0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C8C68E72-4745-44A9-902D-71D996F60D5F}"/>
                </a:ext>
              </a:extLst>
            </p:cNvPr>
            <p:cNvSpPr/>
            <p:nvPr/>
          </p:nvSpPr>
          <p:spPr>
            <a:xfrm>
              <a:off x="5885787" y="2000672"/>
              <a:ext cx="302004" cy="276989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BE39FAB5-4BAB-4B5C-A09B-CCC3D0A51704}"/>
                </a:ext>
              </a:extLst>
            </p:cNvPr>
            <p:cNvSpPr/>
            <p:nvPr/>
          </p:nvSpPr>
          <p:spPr>
            <a:xfrm>
              <a:off x="6610036" y="2012778"/>
              <a:ext cx="302004" cy="276989"/>
            </a:xfrm>
            <a:prstGeom prst="flowChartConnector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D0A58B67-C853-4E15-BC16-6D01F816A07E}"/>
                </a:ext>
              </a:extLst>
            </p:cNvPr>
            <p:cNvSpPr/>
            <p:nvPr/>
          </p:nvSpPr>
          <p:spPr>
            <a:xfrm>
              <a:off x="6622467" y="2666006"/>
              <a:ext cx="302004" cy="276989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C79F728E-5ECD-44C9-AC9D-421CB80D64A3}"/>
                </a:ext>
              </a:extLst>
            </p:cNvPr>
            <p:cNvSpPr/>
            <p:nvPr/>
          </p:nvSpPr>
          <p:spPr>
            <a:xfrm>
              <a:off x="5899813" y="2706906"/>
              <a:ext cx="273951" cy="276988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E614322-EA18-40AD-9633-C1D487644107}"/>
                </a:ext>
              </a:extLst>
            </p:cNvPr>
            <p:cNvGrpSpPr/>
            <p:nvPr/>
          </p:nvGrpSpPr>
          <p:grpSpPr>
            <a:xfrm>
              <a:off x="1484583" y="1372284"/>
              <a:ext cx="1757853" cy="1620948"/>
              <a:chOff x="1484583" y="1372284"/>
              <a:chExt cx="1757853" cy="1620948"/>
            </a:xfrm>
          </p:grpSpPr>
          <p:sp>
            <p:nvSpPr>
              <p:cNvPr id="52235" name="Text Box 28"/>
              <p:cNvSpPr txBox="1">
                <a:spLocks noChangeArrowheads="1"/>
              </p:cNvSpPr>
              <p:nvPr/>
            </p:nvSpPr>
            <p:spPr bwMode="auto">
              <a:xfrm>
                <a:off x="2796348" y="2536032"/>
                <a:ext cx="446088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7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sv-SE" altLang="en-US" dirty="0"/>
                  <a:t>x</a:t>
                </a:r>
                <a:r>
                  <a:rPr lang="sv-SE" altLang="en-US" baseline="-25000" dirty="0"/>
                  <a:t>1</a:t>
                </a:r>
                <a:endParaRPr lang="en-US" altLang="en-US" baseline="-25000" dirty="0"/>
              </a:p>
            </p:txBody>
          </p:sp>
          <p:sp>
            <p:nvSpPr>
              <p:cNvPr id="52236" name="Text Box 29"/>
              <p:cNvSpPr txBox="1">
                <a:spLocks noChangeArrowheads="1"/>
              </p:cNvSpPr>
              <p:nvPr/>
            </p:nvSpPr>
            <p:spPr bwMode="auto">
              <a:xfrm>
                <a:off x="1484583" y="1372284"/>
                <a:ext cx="446088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7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sv-SE" altLang="en-US" dirty="0"/>
                  <a:t>x</a:t>
                </a:r>
                <a:r>
                  <a:rPr lang="sv-SE" altLang="en-US" baseline="-25000" dirty="0"/>
                  <a:t>2</a:t>
                </a:r>
                <a:endParaRPr lang="en-US" altLang="en-US" baseline="-25000" dirty="0"/>
              </a:p>
            </p:txBody>
          </p:sp>
          <p:sp>
            <p:nvSpPr>
              <p:cNvPr id="6" name="Flowchart: Connector 5">
                <a:extLst>
                  <a:ext uri="{FF2B5EF4-FFF2-40B4-BE49-F238E27FC236}">
                    <a16:creationId xmlns:a16="http://schemas.microsoft.com/office/drawing/2014/main" id="{27E77F0C-7AD9-41EF-A440-FA913F490731}"/>
                  </a:ext>
                </a:extLst>
              </p:cNvPr>
              <p:cNvSpPr/>
              <p:nvPr/>
            </p:nvSpPr>
            <p:spPr>
              <a:xfrm>
                <a:off x="1535185" y="1954482"/>
                <a:ext cx="302004" cy="276989"/>
              </a:xfrm>
              <a:prstGeom prst="flowChartConnector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" name="Flowchart: Connector 6">
                <a:extLst>
                  <a:ext uri="{FF2B5EF4-FFF2-40B4-BE49-F238E27FC236}">
                    <a16:creationId xmlns:a16="http://schemas.microsoft.com/office/drawing/2014/main" id="{D074B908-9C5C-44DF-8131-C704E84871F8}"/>
                  </a:ext>
                </a:extLst>
              </p:cNvPr>
              <p:cNvSpPr/>
              <p:nvPr/>
            </p:nvSpPr>
            <p:spPr>
              <a:xfrm>
                <a:off x="1549212" y="2573678"/>
                <a:ext cx="273950" cy="276989"/>
              </a:xfrm>
              <a:prstGeom prst="flowChartConnector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" name="Flowchart: Connector 7">
                <a:extLst>
                  <a:ext uri="{FF2B5EF4-FFF2-40B4-BE49-F238E27FC236}">
                    <a16:creationId xmlns:a16="http://schemas.microsoft.com/office/drawing/2014/main" id="{AC1A85AA-7864-4A78-B21E-DD24ED30CCB3}"/>
                  </a:ext>
                </a:extLst>
              </p:cNvPr>
              <p:cNvSpPr/>
              <p:nvPr/>
            </p:nvSpPr>
            <p:spPr>
              <a:xfrm>
                <a:off x="2303627" y="2594308"/>
                <a:ext cx="273950" cy="270124"/>
              </a:xfrm>
              <a:prstGeom prst="flowChartConnector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823D8A0-D1B4-4068-A35F-50C02B97FDAF}"/>
                  </a:ext>
                </a:extLst>
              </p:cNvPr>
              <p:cNvCxnSpPr/>
              <p:nvPr/>
            </p:nvCxnSpPr>
            <p:spPr>
              <a:xfrm>
                <a:off x="1778105" y="1740003"/>
                <a:ext cx="914400" cy="9144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DD4776B-B4B2-4E6C-911F-7EC4E7879091}"/>
                </a:ext>
              </a:extLst>
            </p:cNvPr>
            <p:cNvCxnSpPr/>
            <p:nvPr/>
          </p:nvCxnSpPr>
          <p:spPr>
            <a:xfrm>
              <a:off x="6148289" y="1829484"/>
              <a:ext cx="914400" cy="914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8201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0BD7111-4939-47D5-9218-77ADE6E68A3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65127"/>
            <a:ext cx="8134312" cy="92772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sv-SE" altLang="en-US" sz="4800" b="1" dirty="0">
                <a:solidFill>
                  <a:srgbClr val="FF0000"/>
                </a:solidFill>
                <a:latin typeface="+mn-lt"/>
              </a:rPr>
              <a:t>Decision Surface of a Perceptron</a:t>
            </a:r>
            <a:endParaRPr lang="en-US" altLang="en-US" sz="48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2238" name="Text Box 32"/>
          <p:cNvSpPr txBox="1">
            <a:spLocks noChangeArrowheads="1"/>
          </p:cNvSpPr>
          <p:nvPr/>
        </p:nvSpPr>
        <p:spPr bwMode="auto">
          <a:xfrm>
            <a:off x="381000" y="3962400"/>
            <a:ext cx="38450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hlink"/>
                </a:solidFill>
              </a:rPr>
              <a:t>Linearly separable (OR Problem)</a:t>
            </a:r>
          </a:p>
        </p:txBody>
      </p:sp>
      <p:sp>
        <p:nvSpPr>
          <p:cNvPr id="52239" name="Text Box 33"/>
          <p:cNvSpPr txBox="1">
            <a:spLocks noChangeArrowheads="1"/>
          </p:cNvSpPr>
          <p:nvPr/>
        </p:nvSpPr>
        <p:spPr bwMode="auto">
          <a:xfrm>
            <a:off x="4724400" y="3962400"/>
            <a:ext cx="44465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dirty="0" err="1">
                <a:solidFill>
                  <a:schemeClr val="hlink"/>
                </a:solidFill>
              </a:rPr>
              <a:t>NonLinearly</a:t>
            </a:r>
            <a:r>
              <a:rPr lang="en-US" altLang="en-US" dirty="0">
                <a:solidFill>
                  <a:schemeClr val="hlink"/>
                </a:solidFill>
              </a:rPr>
              <a:t> separable (XOR Problem)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C4CE18-E737-451F-9A2C-F21B8F1AC8B5}"/>
              </a:ext>
            </a:extLst>
          </p:cNvPr>
          <p:cNvSpPr txBox="1"/>
          <p:nvPr/>
        </p:nvSpPr>
        <p:spPr>
          <a:xfrm>
            <a:off x="7200906" y="2619835"/>
            <a:ext cx="506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altLang="en-US" sz="2400" dirty="0"/>
              <a:t>x</a:t>
            </a:r>
            <a:r>
              <a:rPr lang="sv-SE" altLang="en-US" sz="2400" baseline="-25000" dirty="0"/>
              <a:t>1</a:t>
            </a:r>
            <a:endParaRPr lang="en-IN" sz="2400" dirty="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27E77F0C-7AD9-41EF-A440-FA913F490731}"/>
              </a:ext>
            </a:extLst>
          </p:cNvPr>
          <p:cNvSpPr/>
          <p:nvPr/>
        </p:nvSpPr>
        <p:spPr>
          <a:xfrm>
            <a:off x="1535185" y="1954482"/>
            <a:ext cx="302004" cy="276989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C8C68E72-4745-44A9-902D-71D996F60D5F}"/>
              </a:ext>
            </a:extLst>
          </p:cNvPr>
          <p:cNvSpPr/>
          <p:nvPr/>
        </p:nvSpPr>
        <p:spPr>
          <a:xfrm>
            <a:off x="5885787" y="2000672"/>
            <a:ext cx="302004" cy="276989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B52D0-A358-4927-B249-B37B563E8B85}"/>
              </a:ext>
            </a:extLst>
          </p:cNvPr>
          <p:cNvSpPr txBox="1"/>
          <p:nvPr/>
        </p:nvSpPr>
        <p:spPr>
          <a:xfrm>
            <a:off x="5759042" y="4723827"/>
            <a:ext cx="1424242" cy="1997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For </a:t>
            </a:r>
            <a:r>
              <a:rPr lang="en-US" altLang="en-US" b="1" dirty="0"/>
              <a:t>XOR</a:t>
            </a:r>
            <a:endParaRPr lang="en-US" altLang="en-US" sz="1800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GB" altLang="en-US" sz="1800" b="1" dirty="0"/>
              <a:t>X</a:t>
            </a:r>
            <a:r>
              <a:rPr lang="en-GB" altLang="en-US" sz="1800" b="1" baseline="-25000" dirty="0"/>
              <a:t>1  </a:t>
            </a:r>
            <a:r>
              <a:rPr lang="en-GB" altLang="en-US" sz="1800" b="1" dirty="0"/>
              <a:t>X</a:t>
            </a:r>
            <a:r>
              <a:rPr lang="en-GB" altLang="en-US" sz="1800" b="1" baseline="-25000" dirty="0"/>
              <a:t>2</a:t>
            </a:r>
            <a:r>
              <a:rPr lang="en-GB" altLang="en-US" sz="1800" b="1" baseline="-25000" dirty="0">
                <a:latin typeface="Times New Roman" panose="02020603050405020304" pitchFamily="18" charset="0"/>
              </a:rPr>
              <a:t> </a:t>
            </a:r>
            <a:r>
              <a:rPr lang="en-GB" altLang="en-US" sz="1800" b="1" dirty="0">
                <a:latin typeface="Times New Roman" panose="02020603050405020304" pitchFamily="18" charset="0"/>
              </a:rPr>
              <a:t>    y</a:t>
            </a:r>
            <a:endParaRPr lang="en-US" altLang="en-US" sz="1800" b="1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0    0     0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0    1     1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1    0     1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1    1     </a:t>
            </a:r>
            <a:r>
              <a:rPr lang="en-US" altLang="en-US" dirty="0"/>
              <a:t>0</a:t>
            </a:r>
            <a:endParaRPr lang="en-US" alt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826D7-A408-4E37-8D2D-9438631F87C6}"/>
              </a:ext>
            </a:extLst>
          </p:cNvPr>
          <p:cNvSpPr txBox="1"/>
          <p:nvPr/>
        </p:nvSpPr>
        <p:spPr>
          <a:xfrm>
            <a:off x="1327001" y="4723826"/>
            <a:ext cx="1424242" cy="1997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For OR</a:t>
            </a:r>
            <a:endParaRPr lang="en-US" altLang="en-US" sz="1800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GB" altLang="en-US" sz="1800" b="1" dirty="0"/>
              <a:t>X</a:t>
            </a:r>
            <a:r>
              <a:rPr lang="en-GB" altLang="en-US" sz="1800" b="1" baseline="-25000" dirty="0"/>
              <a:t>1  </a:t>
            </a:r>
            <a:r>
              <a:rPr lang="en-GB" altLang="en-US" sz="1800" b="1" dirty="0"/>
              <a:t>X</a:t>
            </a:r>
            <a:r>
              <a:rPr lang="en-GB" altLang="en-US" sz="1800" b="1" baseline="-25000" dirty="0"/>
              <a:t>2</a:t>
            </a:r>
            <a:r>
              <a:rPr lang="en-GB" altLang="en-US" sz="1800" b="1" baseline="-25000" dirty="0">
                <a:latin typeface="Times New Roman" panose="02020603050405020304" pitchFamily="18" charset="0"/>
              </a:rPr>
              <a:t> </a:t>
            </a:r>
            <a:r>
              <a:rPr lang="en-GB" altLang="en-US" sz="1800" b="1" dirty="0">
                <a:latin typeface="Times New Roman" panose="02020603050405020304" pitchFamily="18" charset="0"/>
              </a:rPr>
              <a:t>    y</a:t>
            </a:r>
            <a:endParaRPr lang="en-US" altLang="en-US" sz="1800" b="1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0    0     0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0    1     1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1    0     1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1    1     1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D600EF-C7C5-4FA4-A058-C2F1E42CBE7A}"/>
              </a:ext>
            </a:extLst>
          </p:cNvPr>
          <p:cNvGrpSpPr/>
          <p:nvPr/>
        </p:nvGrpSpPr>
        <p:grpSpPr>
          <a:xfrm>
            <a:off x="787378" y="1386815"/>
            <a:ext cx="6395906" cy="2284898"/>
            <a:chOff x="787378" y="1386815"/>
            <a:chExt cx="6395906" cy="2284898"/>
          </a:xfrm>
        </p:grpSpPr>
        <p:sp>
          <p:nvSpPr>
            <p:cNvPr id="52229" name="Line 18"/>
            <p:cNvSpPr>
              <a:spLocks noChangeShapeType="1"/>
            </p:cNvSpPr>
            <p:nvPr/>
          </p:nvSpPr>
          <p:spPr bwMode="auto">
            <a:xfrm>
              <a:off x="1689894" y="1766713"/>
              <a:ext cx="0" cy="1905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230" name="Line 19"/>
            <p:cNvSpPr>
              <a:spLocks noChangeShapeType="1"/>
            </p:cNvSpPr>
            <p:nvPr/>
          </p:nvSpPr>
          <p:spPr bwMode="auto">
            <a:xfrm flipH="1">
              <a:off x="787378" y="2719213"/>
              <a:ext cx="2057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52235" name="Text Box 28"/>
            <p:cNvSpPr txBox="1">
              <a:spLocks noChangeArrowheads="1"/>
            </p:cNvSpPr>
            <p:nvPr/>
          </p:nvSpPr>
          <p:spPr bwMode="auto">
            <a:xfrm>
              <a:off x="2796348" y="2536032"/>
              <a:ext cx="44608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7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sv-SE" altLang="en-US" dirty="0"/>
                <a:t>x</a:t>
              </a:r>
              <a:r>
                <a:rPr lang="sv-SE" altLang="en-US" baseline="-25000" dirty="0"/>
                <a:t>1</a:t>
              </a:r>
              <a:endParaRPr lang="en-US" altLang="en-US" baseline="-25000" dirty="0"/>
            </a:p>
          </p:txBody>
        </p:sp>
        <p:sp>
          <p:nvSpPr>
            <p:cNvPr id="52236" name="Text Box 29"/>
            <p:cNvSpPr txBox="1">
              <a:spLocks noChangeArrowheads="1"/>
            </p:cNvSpPr>
            <p:nvPr/>
          </p:nvSpPr>
          <p:spPr bwMode="auto">
            <a:xfrm>
              <a:off x="1593034" y="1395065"/>
              <a:ext cx="44608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7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sv-SE" altLang="en-US" dirty="0"/>
                <a:t>x</a:t>
              </a:r>
              <a:r>
                <a:rPr lang="sv-SE" altLang="en-US" baseline="-25000" dirty="0"/>
                <a:t>2</a:t>
              </a:r>
              <a:endParaRPr lang="en-US" altLang="en-US" baseline="-25000" dirty="0"/>
            </a:p>
          </p:txBody>
        </p:sp>
        <p:sp>
          <p:nvSpPr>
            <p:cNvPr id="2" name="Line 19">
              <a:extLst>
                <a:ext uri="{FF2B5EF4-FFF2-40B4-BE49-F238E27FC236}">
                  <a16:creationId xmlns:a16="http://schemas.microsoft.com/office/drawing/2014/main" id="{44ECCAF3-5075-4174-8F50-91882005C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25884" y="2804501"/>
              <a:ext cx="2057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3" name="Line 18">
              <a:extLst>
                <a:ext uri="{FF2B5EF4-FFF2-40B4-BE49-F238E27FC236}">
                  <a16:creationId xmlns:a16="http://schemas.microsoft.com/office/drawing/2014/main" id="{13671D6F-D4D8-4886-B94C-F23E26096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36789" y="1766713"/>
              <a:ext cx="0" cy="1905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C332B8-A6CB-49DB-AF51-91C3497553A2}"/>
                </a:ext>
              </a:extLst>
            </p:cNvPr>
            <p:cNvSpPr txBox="1"/>
            <p:nvPr/>
          </p:nvSpPr>
          <p:spPr>
            <a:xfrm>
              <a:off x="5884877" y="1386815"/>
              <a:ext cx="4460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sv-SE" altLang="en-US" sz="2400" dirty="0"/>
                <a:t>x</a:t>
              </a:r>
              <a:r>
                <a:rPr lang="sv-SE" altLang="en-US" sz="2400" baseline="-25000" dirty="0"/>
                <a:t>2</a:t>
              </a:r>
              <a:endParaRPr lang="en-IN" sz="2400" dirty="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D074B908-9C5C-44DF-8131-C704E84871F8}"/>
                </a:ext>
              </a:extLst>
            </p:cNvPr>
            <p:cNvSpPr/>
            <p:nvPr/>
          </p:nvSpPr>
          <p:spPr>
            <a:xfrm>
              <a:off x="1549212" y="2573678"/>
              <a:ext cx="273950" cy="276989"/>
            </a:xfrm>
            <a:prstGeom prst="flowChartConnector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AC1A85AA-7864-4A78-B21E-DD24ED30CCB3}"/>
                </a:ext>
              </a:extLst>
            </p:cNvPr>
            <p:cNvSpPr/>
            <p:nvPr/>
          </p:nvSpPr>
          <p:spPr>
            <a:xfrm>
              <a:off x="2303627" y="2594308"/>
              <a:ext cx="273950" cy="270124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C55BE02F-07A4-4145-B91F-67E542D23A87}"/>
                </a:ext>
              </a:extLst>
            </p:cNvPr>
            <p:cNvSpPr/>
            <p:nvPr/>
          </p:nvSpPr>
          <p:spPr>
            <a:xfrm>
              <a:off x="2332480" y="1954482"/>
              <a:ext cx="273951" cy="276988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BE39FAB5-4BAB-4B5C-A09B-CCC3D0A51704}"/>
                </a:ext>
              </a:extLst>
            </p:cNvPr>
            <p:cNvSpPr/>
            <p:nvPr/>
          </p:nvSpPr>
          <p:spPr>
            <a:xfrm>
              <a:off x="6610036" y="2012778"/>
              <a:ext cx="302004" cy="276989"/>
            </a:xfrm>
            <a:prstGeom prst="flowChartConnector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D0A58B67-C853-4E15-BC16-6D01F816A07E}"/>
                </a:ext>
              </a:extLst>
            </p:cNvPr>
            <p:cNvSpPr/>
            <p:nvPr/>
          </p:nvSpPr>
          <p:spPr>
            <a:xfrm>
              <a:off x="6622467" y="2666006"/>
              <a:ext cx="302004" cy="276989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C79F728E-5ECD-44C9-AC9D-421CB80D64A3}"/>
                </a:ext>
              </a:extLst>
            </p:cNvPr>
            <p:cNvSpPr/>
            <p:nvPr/>
          </p:nvSpPr>
          <p:spPr>
            <a:xfrm>
              <a:off x="5899813" y="2706906"/>
              <a:ext cx="273951" cy="276988"/>
            </a:xfrm>
            <a:prstGeom prst="flowChartConnector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064FFE8-E114-4F29-8407-95BA7226601B}"/>
                </a:ext>
              </a:extLst>
            </p:cNvPr>
            <p:cNvCxnSpPr/>
            <p:nvPr/>
          </p:nvCxnSpPr>
          <p:spPr>
            <a:xfrm>
              <a:off x="1448769" y="2145918"/>
              <a:ext cx="914400" cy="914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1764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0BD7111-4939-47D5-9218-77ADE6E68A3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65127"/>
            <a:ext cx="8134312" cy="92772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sv-SE" altLang="en-US" sz="4800" b="1" dirty="0">
                <a:solidFill>
                  <a:srgbClr val="FF0000"/>
                </a:solidFill>
                <a:latin typeface="+mn-lt"/>
              </a:rPr>
              <a:t>Decision Surface of a Perceptron</a:t>
            </a:r>
            <a:endParaRPr lang="en-US" altLang="en-US" sz="48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2239" name="Text Box 33"/>
          <p:cNvSpPr txBox="1">
            <a:spLocks noChangeArrowheads="1"/>
          </p:cNvSpPr>
          <p:nvPr/>
        </p:nvSpPr>
        <p:spPr bwMode="auto">
          <a:xfrm>
            <a:off x="4724400" y="3962400"/>
            <a:ext cx="44465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dirty="0" err="1">
                <a:solidFill>
                  <a:schemeClr val="hlink"/>
                </a:solidFill>
              </a:rPr>
              <a:t>NonLinearly</a:t>
            </a:r>
            <a:r>
              <a:rPr lang="en-US" altLang="en-US" dirty="0">
                <a:solidFill>
                  <a:schemeClr val="hlink"/>
                </a:solidFill>
              </a:rPr>
              <a:t> separable (XOR Problem)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AF024D-E7F0-43FA-843E-B8375667FE33}"/>
              </a:ext>
            </a:extLst>
          </p:cNvPr>
          <p:cNvGrpSpPr/>
          <p:nvPr/>
        </p:nvGrpSpPr>
        <p:grpSpPr>
          <a:xfrm>
            <a:off x="5125884" y="1386815"/>
            <a:ext cx="2581421" cy="2284898"/>
            <a:chOff x="5125884" y="1386815"/>
            <a:chExt cx="2581421" cy="2284898"/>
          </a:xfrm>
        </p:grpSpPr>
        <p:sp>
          <p:nvSpPr>
            <p:cNvPr id="2" name="Line 19">
              <a:extLst>
                <a:ext uri="{FF2B5EF4-FFF2-40B4-BE49-F238E27FC236}">
                  <a16:creationId xmlns:a16="http://schemas.microsoft.com/office/drawing/2014/main" id="{44ECCAF3-5075-4174-8F50-91882005C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25884" y="2804501"/>
              <a:ext cx="2057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3" name="Line 18">
              <a:extLst>
                <a:ext uri="{FF2B5EF4-FFF2-40B4-BE49-F238E27FC236}">
                  <a16:creationId xmlns:a16="http://schemas.microsoft.com/office/drawing/2014/main" id="{13671D6F-D4D8-4886-B94C-F23E26096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36789" y="1766713"/>
              <a:ext cx="0" cy="1905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C332B8-A6CB-49DB-AF51-91C3497553A2}"/>
                </a:ext>
              </a:extLst>
            </p:cNvPr>
            <p:cNvSpPr txBox="1"/>
            <p:nvPr/>
          </p:nvSpPr>
          <p:spPr>
            <a:xfrm>
              <a:off x="5884877" y="1386815"/>
              <a:ext cx="4460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sv-SE" altLang="en-US" sz="2400" dirty="0"/>
                <a:t>x</a:t>
              </a:r>
              <a:r>
                <a:rPr lang="sv-SE" altLang="en-US" sz="2400" baseline="-25000" dirty="0"/>
                <a:t>2</a:t>
              </a:r>
              <a:endParaRPr lang="en-IN" sz="24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1C4CE18-E737-451F-9A2C-F21B8F1AC8B5}"/>
                </a:ext>
              </a:extLst>
            </p:cNvPr>
            <p:cNvSpPr txBox="1"/>
            <p:nvPr/>
          </p:nvSpPr>
          <p:spPr>
            <a:xfrm>
              <a:off x="7200906" y="2619835"/>
              <a:ext cx="50639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sv-SE" altLang="en-US" sz="2400" dirty="0"/>
                <a:t>x</a:t>
              </a:r>
              <a:r>
                <a:rPr lang="sv-SE" altLang="en-US" sz="2400" baseline="-25000" dirty="0"/>
                <a:t>1</a:t>
              </a:r>
              <a:endParaRPr lang="en-IN" sz="2400" dirty="0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C8C68E72-4745-44A9-902D-71D996F60D5F}"/>
                </a:ext>
              </a:extLst>
            </p:cNvPr>
            <p:cNvSpPr/>
            <p:nvPr/>
          </p:nvSpPr>
          <p:spPr>
            <a:xfrm>
              <a:off x="5885787" y="2000672"/>
              <a:ext cx="302004" cy="276989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BE39FAB5-4BAB-4B5C-A09B-CCC3D0A51704}"/>
                </a:ext>
              </a:extLst>
            </p:cNvPr>
            <p:cNvSpPr/>
            <p:nvPr/>
          </p:nvSpPr>
          <p:spPr>
            <a:xfrm>
              <a:off x="6610036" y="2012778"/>
              <a:ext cx="302004" cy="276989"/>
            </a:xfrm>
            <a:prstGeom prst="flowChartConnector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D0A58B67-C853-4E15-BC16-6D01F816A07E}"/>
                </a:ext>
              </a:extLst>
            </p:cNvPr>
            <p:cNvSpPr/>
            <p:nvPr/>
          </p:nvSpPr>
          <p:spPr>
            <a:xfrm>
              <a:off x="6622467" y="2666006"/>
              <a:ext cx="302004" cy="276989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C79F728E-5ECD-44C9-AC9D-421CB80D64A3}"/>
                </a:ext>
              </a:extLst>
            </p:cNvPr>
            <p:cNvSpPr/>
            <p:nvPr/>
          </p:nvSpPr>
          <p:spPr>
            <a:xfrm>
              <a:off x="5899813" y="2706906"/>
              <a:ext cx="273951" cy="276988"/>
            </a:xfrm>
            <a:prstGeom prst="flowChartConnector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45B52D0-A358-4927-B249-B37B563E8B85}"/>
              </a:ext>
            </a:extLst>
          </p:cNvPr>
          <p:cNvSpPr txBox="1"/>
          <p:nvPr/>
        </p:nvSpPr>
        <p:spPr>
          <a:xfrm>
            <a:off x="5759042" y="4723827"/>
            <a:ext cx="1424242" cy="1997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For </a:t>
            </a:r>
            <a:r>
              <a:rPr lang="en-US" altLang="en-US" b="1" dirty="0"/>
              <a:t>XOR</a:t>
            </a:r>
            <a:endParaRPr lang="en-US" altLang="en-US" sz="1800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GB" altLang="en-US" sz="1800" b="1" dirty="0"/>
              <a:t>X</a:t>
            </a:r>
            <a:r>
              <a:rPr lang="en-GB" altLang="en-US" sz="1800" b="1" baseline="-25000" dirty="0"/>
              <a:t>1  </a:t>
            </a:r>
            <a:r>
              <a:rPr lang="en-GB" altLang="en-US" sz="1800" b="1" dirty="0"/>
              <a:t>X</a:t>
            </a:r>
            <a:r>
              <a:rPr lang="en-GB" altLang="en-US" sz="1800" b="1" baseline="-25000" dirty="0"/>
              <a:t>2</a:t>
            </a:r>
            <a:r>
              <a:rPr lang="en-GB" altLang="en-US" sz="1800" b="1" baseline="-25000" dirty="0">
                <a:latin typeface="Times New Roman" panose="02020603050405020304" pitchFamily="18" charset="0"/>
              </a:rPr>
              <a:t> </a:t>
            </a:r>
            <a:r>
              <a:rPr lang="en-GB" altLang="en-US" sz="1800" b="1" dirty="0">
                <a:latin typeface="Times New Roman" panose="02020603050405020304" pitchFamily="18" charset="0"/>
              </a:rPr>
              <a:t>    y</a:t>
            </a:r>
            <a:endParaRPr lang="en-US" altLang="en-US" sz="1800" b="1" dirty="0"/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0    0     0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0    1     1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1    0     1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1    1     </a:t>
            </a:r>
            <a:r>
              <a:rPr lang="en-US" altLang="en-US" dirty="0"/>
              <a:t>0</a:t>
            </a:r>
            <a:endParaRPr lang="en-US" altLang="en-US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CC34C5-D71B-48CC-BBE8-0826F4D2995A}"/>
              </a:ext>
            </a:extLst>
          </p:cNvPr>
          <p:cNvSpPr txBox="1"/>
          <p:nvPr/>
        </p:nvSpPr>
        <p:spPr>
          <a:xfrm>
            <a:off x="159393" y="2400754"/>
            <a:ext cx="49411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sv-SE" altLang="en-US" sz="2000" dirty="0"/>
              <a:t>XOR can solved as: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sv-SE" altLang="en-US" sz="2000" dirty="0"/>
              <a:t>XOR(x</a:t>
            </a:r>
            <a:r>
              <a:rPr lang="sv-SE" altLang="en-US" sz="2000" baseline="-25000" dirty="0"/>
              <a:t>1</a:t>
            </a:r>
            <a:r>
              <a:rPr lang="sv-SE" altLang="en-US" sz="2000" dirty="0"/>
              <a:t>, x</a:t>
            </a:r>
            <a:r>
              <a:rPr lang="sv-SE" altLang="en-US" sz="2000" baseline="-25000" dirty="0"/>
              <a:t>2</a:t>
            </a:r>
            <a:r>
              <a:rPr lang="sv-SE" altLang="en-US" sz="2000" dirty="0"/>
              <a:t>)= AND( OR(x</a:t>
            </a:r>
            <a:r>
              <a:rPr lang="sv-SE" altLang="en-US" sz="2000" baseline="-25000" dirty="0"/>
              <a:t>1</a:t>
            </a:r>
            <a:r>
              <a:rPr lang="sv-SE" altLang="en-US" sz="2000" dirty="0"/>
              <a:t>, x</a:t>
            </a:r>
            <a:r>
              <a:rPr lang="sv-SE" altLang="en-US" sz="2000" baseline="-25000" dirty="0"/>
              <a:t>2</a:t>
            </a:r>
            <a:r>
              <a:rPr lang="sv-SE" altLang="en-US" sz="2000" dirty="0"/>
              <a:t>), NAND(x</a:t>
            </a:r>
            <a:r>
              <a:rPr lang="sv-SE" altLang="en-US" sz="2000" baseline="-25000" dirty="0"/>
              <a:t>1</a:t>
            </a:r>
            <a:r>
              <a:rPr lang="sv-SE" altLang="en-US" sz="2000" dirty="0"/>
              <a:t>, x</a:t>
            </a:r>
            <a:r>
              <a:rPr lang="sv-SE" altLang="en-US" sz="2000" baseline="-25000" dirty="0"/>
              <a:t>2</a:t>
            </a:r>
            <a:r>
              <a:rPr lang="sv-SE" altLang="en-US" sz="2000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743871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F82E-F940-4E6B-8107-F68D819B5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782" y="365126"/>
            <a:ext cx="8674216" cy="1325563"/>
          </a:xfrm>
        </p:spPr>
        <p:txBody>
          <a:bodyPr>
            <a:normAutofit/>
          </a:bodyPr>
          <a:lstStyle/>
          <a:p>
            <a:pPr algn="ctr"/>
            <a:r>
              <a:rPr lang="sv-SE" altLang="en-US" sz="4000" b="1" dirty="0">
                <a:solidFill>
                  <a:srgbClr val="FF0000"/>
                </a:solidFill>
              </a:rPr>
              <a:t>XOR Problem</a:t>
            </a:r>
            <a:br>
              <a:rPr lang="sv-SE" altLang="en-US" dirty="0"/>
            </a:b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88479-4DB3-498D-88EB-260CC0AD8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7C6AA-C26F-43BB-ADC7-17B38E91A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48</a:t>
            </a:fld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B1FF070-D912-474E-A7C8-7B2B385EF6D0}"/>
              </a:ext>
            </a:extLst>
          </p:cNvPr>
          <p:cNvCxnSpPr>
            <a:stCxn id="6" idx="6"/>
            <a:endCxn id="16" idx="2"/>
          </p:cNvCxnSpPr>
          <p:nvPr/>
        </p:nvCxnSpPr>
        <p:spPr>
          <a:xfrm>
            <a:off x="2686050" y="2827438"/>
            <a:ext cx="739630" cy="39393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8EEC567-9E35-4A2E-A35C-CAE8575B3966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2686050" y="3266762"/>
            <a:ext cx="652332" cy="45375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5A4F5F5-07D9-4D94-9752-BB4B43A22483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 flipV="1">
            <a:off x="2686050" y="3221372"/>
            <a:ext cx="739630" cy="133294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278E376-9C4F-4B9C-A886-496EC2198419}"/>
              </a:ext>
            </a:extLst>
          </p:cNvPr>
          <p:cNvCxnSpPr>
            <a:stCxn id="12" idx="6"/>
            <a:endCxn id="18" idx="2"/>
          </p:cNvCxnSpPr>
          <p:nvPr/>
        </p:nvCxnSpPr>
        <p:spPr>
          <a:xfrm>
            <a:off x="2686050" y="3720518"/>
            <a:ext cx="739630" cy="3030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F1441B5-6BBC-404A-928A-6C2BE5649C78}"/>
              </a:ext>
            </a:extLst>
          </p:cNvPr>
          <p:cNvCxnSpPr>
            <a:endCxn id="18" idx="2"/>
          </p:cNvCxnSpPr>
          <p:nvPr/>
        </p:nvCxnSpPr>
        <p:spPr>
          <a:xfrm flipV="1">
            <a:off x="2759978" y="4023520"/>
            <a:ext cx="665702" cy="5235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49B6F6-D227-47A9-9D53-6D50D1B26B3D}"/>
              </a:ext>
            </a:extLst>
          </p:cNvPr>
          <p:cNvCxnSpPr>
            <a:cxnSpLocks/>
          </p:cNvCxnSpPr>
          <p:nvPr/>
        </p:nvCxnSpPr>
        <p:spPr>
          <a:xfrm>
            <a:off x="3895463" y="3221371"/>
            <a:ext cx="873681" cy="36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5C92058-03E5-422F-8DD9-CFAB421DC813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 flipV="1">
            <a:off x="3903852" y="3590488"/>
            <a:ext cx="873681" cy="433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22A57B-89D5-4D14-A274-19B48D8362C0}"/>
              </a:ext>
            </a:extLst>
          </p:cNvPr>
          <p:cNvCxnSpPr/>
          <p:nvPr/>
        </p:nvCxnSpPr>
        <p:spPr>
          <a:xfrm flipV="1">
            <a:off x="4412609" y="3422708"/>
            <a:ext cx="0" cy="6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57E67C7-ACD6-462C-AE98-94A34D668035}"/>
              </a:ext>
            </a:extLst>
          </p:cNvPr>
          <p:cNvGrpSpPr/>
          <p:nvPr/>
        </p:nvGrpSpPr>
        <p:grpSpPr>
          <a:xfrm>
            <a:off x="1560353" y="2505906"/>
            <a:ext cx="5301842" cy="2277924"/>
            <a:chOff x="1560353" y="2505906"/>
            <a:chExt cx="5301842" cy="227792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53240D5-031B-47B8-B7D6-634404E18728}"/>
                </a:ext>
              </a:extLst>
            </p:cNvPr>
            <p:cNvSpPr txBox="1"/>
            <p:nvPr/>
          </p:nvSpPr>
          <p:spPr>
            <a:xfrm>
              <a:off x="3441866" y="2505906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OR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946E7CA-5924-43D9-8312-B19443FD13A0}"/>
                </a:ext>
              </a:extLst>
            </p:cNvPr>
            <p:cNvSpPr txBox="1"/>
            <p:nvPr/>
          </p:nvSpPr>
          <p:spPr>
            <a:xfrm>
              <a:off x="3281301" y="4414498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NAND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45010C5-D906-43E6-8B1A-89FC3953D9D6}"/>
                </a:ext>
              </a:extLst>
            </p:cNvPr>
            <p:cNvSpPr txBox="1"/>
            <p:nvPr/>
          </p:nvSpPr>
          <p:spPr>
            <a:xfrm>
              <a:off x="4790119" y="2788123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AND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7E3149A-FD94-4721-B9C7-26482745AA7D}"/>
                </a:ext>
              </a:extLst>
            </p:cNvPr>
            <p:cNvSpPr txBox="1"/>
            <p:nvPr/>
          </p:nvSpPr>
          <p:spPr>
            <a:xfrm>
              <a:off x="1571257" y="266404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x0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73BA1BB-2AC2-43FF-8F04-A933328E7218}"/>
                </a:ext>
              </a:extLst>
            </p:cNvPr>
            <p:cNvSpPr txBox="1"/>
            <p:nvPr/>
          </p:nvSpPr>
          <p:spPr>
            <a:xfrm>
              <a:off x="1560353" y="3606968"/>
              <a:ext cx="53018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x1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F8083C7-FC30-4F53-8012-4BB9A4EFFC92}"/>
              </a:ext>
            </a:extLst>
          </p:cNvPr>
          <p:cNvGrpSpPr/>
          <p:nvPr/>
        </p:nvGrpSpPr>
        <p:grpSpPr>
          <a:xfrm>
            <a:off x="1560353" y="2554795"/>
            <a:ext cx="5301842" cy="2285042"/>
            <a:chOff x="1560353" y="2554795"/>
            <a:chExt cx="5301842" cy="228504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D62A9D8-D977-499E-8AE3-74071880CC23}"/>
                </a:ext>
              </a:extLst>
            </p:cNvPr>
            <p:cNvSpPr/>
            <p:nvPr/>
          </p:nvSpPr>
          <p:spPr>
            <a:xfrm>
              <a:off x="2207878" y="2554795"/>
              <a:ext cx="478172" cy="545285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6DCAC9-63C8-4233-A040-E15C72C11C35}"/>
                </a:ext>
              </a:extLst>
            </p:cNvPr>
            <p:cNvSpPr/>
            <p:nvPr/>
          </p:nvSpPr>
          <p:spPr>
            <a:xfrm>
              <a:off x="2207878" y="3447875"/>
              <a:ext cx="478172" cy="545285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496C93C-5B7B-4BD8-BE40-4AA5A94540FB}"/>
                </a:ext>
              </a:extLst>
            </p:cNvPr>
            <p:cNvSpPr/>
            <p:nvPr/>
          </p:nvSpPr>
          <p:spPr>
            <a:xfrm>
              <a:off x="2207878" y="4281676"/>
              <a:ext cx="478172" cy="545285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BCF7241-8067-4B24-9C22-65CCAC967A49}"/>
                </a:ext>
              </a:extLst>
            </p:cNvPr>
            <p:cNvSpPr/>
            <p:nvPr/>
          </p:nvSpPr>
          <p:spPr>
            <a:xfrm>
              <a:off x="3425680" y="2948729"/>
              <a:ext cx="478172" cy="54528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A69B448-3019-45AD-B484-785FD57B96F8}"/>
                </a:ext>
              </a:extLst>
            </p:cNvPr>
            <p:cNvSpPr/>
            <p:nvPr/>
          </p:nvSpPr>
          <p:spPr>
            <a:xfrm>
              <a:off x="3425680" y="3750877"/>
              <a:ext cx="478172" cy="5452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BDEB4CC-D454-4854-BFE9-82A48F23B6C4}"/>
                </a:ext>
              </a:extLst>
            </p:cNvPr>
            <p:cNvSpPr/>
            <p:nvPr/>
          </p:nvSpPr>
          <p:spPr>
            <a:xfrm>
              <a:off x="4777533" y="3317845"/>
              <a:ext cx="478172" cy="545285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AF2806A-05EF-480C-B4CB-D138831FCD7E}"/>
                </a:ext>
              </a:extLst>
            </p:cNvPr>
            <p:cNvCxnSpPr>
              <a:stCxn id="6" idx="5"/>
              <a:endCxn id="18" idx="2"/>
            </p:cNvCxnSpPr>
            <p:nvPr/>
          </p:nvCxnSpPr>
          <p:spPr>
            <a:xfrm>
              <a:off x="2616023" y="3020225"/>
              <a:ext cx="809657" cy="10032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ED49B14-0D3A-4EAB-84CC-638CEE8F6593}"/>
                </a:ext>
              </a:extLst>
            </p:cNvPr>
            <p:cNvSpPr txBox="1"/>
            <p:nvPr/>
          </p:nvSpPr>
          <p:spPr>
            <a:xfrm>
              <a:off x="1560353" y="4470505"/>
              <a:ext cx="53018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x2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ED2FFCF-F994-46A1-9EC8-C3CE773492B4}"/>
              </a:ext>
            </a:extLst>
          </p:cNvPr>
          <p:cNvSpPr txBox="1"/>
          <p:nvPr/>
        </p:nvSpPr>
        <p:spPr>
          <a:xfrm>
            <a:off x="1526797" y="5357421"/>
            <a:ext cx="64222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altLang="en-US" sz="2400" b="1" dirty="0"/>
              <a:t>XOR(x</a:t>
            </a:r>
            <a:r>
              <a:rPr lang="sv-SE" altLang="en-US" sz="2400" b="1" baseline="-25000" dirty="0"/>
              <a:t>1</a:t>
            </a:r>
            <a:r>
              <a:rPr lang="sv-SE" altLang="en-US" sz="2400" b="1" dirty="0"/>
              <a:t>, x</a:t>
            </a:r>
            <a:r>
              <a:rPr lang="sv-SE" altLang="en-US" sz="2400" b="1" baseline="-25000" dirty="0"/>
              <a:t>2</a:t>
            </a:r>
            <a:r>
              <a:rPr lang="sv-SE" altLang="en-US" sz="2400" b="1" dirty="0"/>
              <a:t>)= AND( OR(x</a:t>
            </a:r>
            <a:r>
              <a:rPr lang="sv-SE" altLang="en-US" sz="2400" b="1" baseline="-25000" dirty="0"/>
              <a:t>1</a:t>
            </a:r>
            <a:r>
              <a:rPr lang="sv-SE" altLang="en-US" sz="2400" b="1" dirty="0"/>
              <a:t>, x</a:t>
            </a:r>
            <a:r>
              <a:rPr lang="sv-SE" altLang="en-US" sz="2400" b="1" baseline="-25000" dirty="0"/>
              <a:t>2</a:t>
            </a:r>
            <a:r>
              <a:rPr lang="sv-SE" altLang="en-US" sz="2400" b="1" dirty="0"/>
              <a:t>), NAND(x</a:t>
            </a:r>
            <a:r>
              <a:rPr lang="sv-SE" altLang="en-US" sz="2400" b="1" baseline="-25000" dirty="0"/>
              <a:t>1</a:t>
            </a:r>
            <a:r>
              <a:rPr lang="sv-SE" altLang="en-US" sz="2400" b="1" dirty="0"/>
              <a:t>, x</a:t>
            </a:r>
            <a:r>
              <a:rPr lang="sv-SE" altLang="en-US" sz="2400" b="1" baseline="-25000" dirty="0"/>
              <a:t>2</a:t>
            </a:r>
            <a:r>
              <a:rPr lang="sv-SE" altLang="en-US" sz="2400" b="1" dirty="0"/>
              <a:t>))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488677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35DFAA6-D8BC-4642-8EE3-B19F4FF9C845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53251" name="Rectangle 2"/>
          <p:cNvSpPr>
            <a:spLocks noChangeArrowheads="1"/>
          </p:cNvSpPr>
          <p:nvPr/>
        </p:nvSpPr>
        <p:spPr bwMode="auto">
          <a:xfrm>
            <a:off x="914400" y="38100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600" b="1">
                <a:solidFill>
                  <a:srgbClr val="FF0000"/>
                </a:solidFill>
              </a:rPr>
              <a:t>Multilayer Perceptron (MLP)</a:t>
            </a:r>
          </a:p>
        </p:txBody>
      </p:sp>
      <p:pic>
        <p:nvPicPr>
          <p:cNvPr id="5325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2295525"/>
            <a:ext cx="5895975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40691" y="3952672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GB" altLang="en-US" b="1" dirty="0" err="1"/>
              <a:t>W</a:t>
            </a:r>
            <a:r>
              <a:rPr lang="en-GB" altLang="en-US" b="1" baseline="-25000" dirty="0" err="1"/>
              <a:t>ji</a:t>
            </a:r>
            <a:endParaRPr lang="en-GB" alt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5362705" y="4322004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GB" altLang="en-US" b="1" dirty="0" err="1">
                <a:solidFill>
                  <a:prstClr val="black"/>
                </a:solidFill>
              </a:rPr>
              <a:t>W</a:t>
            </a:r>
            <a:r>
              <a:rPr lang="en-GB" altLang="en-US" b="1" baseline="-25000" dirty="0" err="1">
                <a:solidFill>
                  <a:prstClr val="black"/>
                </a:solidFill>
              </a:rPr>
              <a:t>kj</a:t>
            </a:r>
            <a:endParaRPr lang="en-GB" altLang="en-US" b="1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19392" y="3271877"/>
            <a:ext cx="240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GB" altLang="en-US" b="1" dirty="0" err="1">
                <a:solidFill>
                  <a:prstClr val="black"/>
                </a:solidFill>
              </a:rPr>
              <a:t>i</a:t>
            </a:r>
            <a:endParaRPr lang="en-GB" altLang="en-US" b="1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75540" y="4043362"/>
            <a:ext cx="24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GB" altLang="en-US" b="1" dirty="0" err="1">
                <a:solidFill>
                  <a:prstClr val="black"/>
                </a:solidFill>
              </a:rPr>
              <a:t>j</a:t>
            </a:r>
            <a:endParaRPr lang="en-GB" altLang="en-US" b="1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89690" y="50002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GB" altLang="en-US" b="1" dirty="0" err="1">
                <a:solidFill>
                  <a:prstClr val="black"/>
                </a:solidFill>
              </a:rPr>
              <a:t>k</a:t>
            </a:r>
            <a:endParaRPr lang="en-GB" alt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34167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914400" y="1371600"/>
            <a:ext cx="640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latinLnBrk="1" hangingPunct="1">
              <a:spcBef>
                <a:spcPct val="50000"/>
              </a:spcBef>
              <a:buFontTx/>
              <a:buNone/>
            </a:pPr>
            <a:endParaRPr kumimoji="1" lang="en-US" altLang="en-US" sz="2400"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pic>
        <p:nvPicPr>
          <p:cNvPr id="28675" name="Picture 3" descr="Fing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438400"/>
            <a:ext cx="2395538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Rectangle 5"/>
          <p:cNvSpPr>
            <a:spLocks noChangeArrowheads="1"/>
          </p:cNvSpPr>
          <p:nvPr/>
        </p:nvSpPr>
        <p:spPr bwMode="auto">
          <a:xfrm>
            <a:off x="1295400" y="685800"/>
            <a:ext cx="78486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en-US" sz="3800"/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914400" y="609600"/>
            <a:ext cx="82296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1" lang="en-US" altLang="ko-KR" sz="3600" b="1" dirty="0">
                <a:solidFill>
                  <a:srgbClr val="FF0000"/>
                </a:solidFill>
                <a:latin typeface="+mj-lt"/>
                <a:ea typeface="굴림" pitchFamily="50" charset="-127"/>
              </a:rPr>
              <a:t> </a:t>
            </a:r>
            <a:r>
              <a:rPr kumimoji="1" lang="en-US" altLang="ko-KR" sz="4400" b="1" dirty="0">
                <a:solidFill>
                  <a:srgbClr val="FF0000"/>
                </a:solidFill>
                <a:ea typeface="굴림" pitchFamily="50" charset="-127"/>
              </a:rPr>
              <a:t>Fingerprint recognition</a:t>
            </a:r>
          </a:p>
          <a:p>
            <a:pPr eaLnBrk="1" hangingPunct="1">
              <a:defRPr/>
            </a:pPr>
            <a:endParaRPr kumimoji="1"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387255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35DFAA6-D8BC-4642-8EE3-B19F4FF9C845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53251" name="Rectangle 2"/>
          <p:cNvSpPr>
            <a:spLocks noChangeArrowheads="1"/>
          </p:cNvSpPr>
          <p:nvPr/>
        </p:nvSpPr>
        <p:spPr bwMode="auto">
          <a:xfrm>
            <a:off x="914400" y="38100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600" b="1" dirty="0">
                <a:solidFill>
                  <a:srgbClr val="FF0000"/>
                </a:solidFill>
              </a:rPr>
              <a:t>Multilayer Perceptron (MLP)</a:t>
            </a:r>
          </a:p>
        </p:txBody>
      </p:sp>
      <p:pic>
        <p:nvPicPr>
          <p:cNvPr id="5325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350138"/>
            <a:ext cx="5895975" cy="3467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44620" y="3584582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GB" altLang="en-US" b="1" dirty="0" err="1"/>
              <a:t>W</a:t>
            </a:r>
            <a:r>
              <a:rPr lang="en-GB" altLang="en-US" b="1" baseline="-25000" dirty="0" err="1"/>
              <a:t>ji</a:t>
            </a:r>
            <a:endParaRPr lang="en-GB" alt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4837564" y="3717390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GB" altLang="en-US" b="1" dirty="0" err="1">
                <a:solidFill>
                  <a:prstClr val="black"/>
                </a:solidFill>
              </a:rPr>
              <a:t>W</a:t>
            </a:r>
            <a:r>
              <a:rPr lang="en-GB" altLang="en-US" b="1" baseline="-25000" dirty="0" err="1">
                <a:solidFill>
                  <a:prstClr val="black"/>
                </a:solidFill>
              </a:rPr>
              <a:t>kj</a:t>
            </a:r>
            <a:endParaRPr lang="en-GB" altLang="en-US" b="1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19392" y="3271877"/>
            <a:ext cx="240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GB" altLang="en-US" b="1" dirty="0" err="1">
                <a:solidFill>
                  <a:prstClr val="black"/>
                </a:solidFill>
              </a:rPr>
              <a:t>i</a:t>
            </a:r>
            <a:endParaRPr lang="en-GB" altLang="en-US" b="1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72334" y="3717390"/>
            <a:ext cx="24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GB" altLang="en-US" b="1" dirty="0" err="1">
                <a:solidFill>
                  <a:prstClr val="black"/>
                </a:solidFill>
              </a:rPr>
              <a:t>j</a:t>
            </a:r>
            <a:endParaRPr lang="en-GB" altLang="en-US" b="1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56207" y="3641209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GB" altLang="en-US" b="1" dirty="0" err="1">
                <a:solidFill>
                  <a:prstClr val="black"/>
                </a:solidFill>
              </a:rPr>
              <a:t>k</a:t>
            </a:r>
            <a:endParaRPr lang="en-GB" altLang="en-US" b="1" dirty="0">
              <a:solidFill>
                <a:prstClr val="black"/>
              </a:solidFill>
            </a:endParaRP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952500" y="4519613"/>
          <a:ext cx="5230813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38280" imgH="431640" progId="Equation.3">
                  <p:embed/>
                </p:oleObj>
              </mc:Choice>
              <mc:Fallback>
                <p:oleObj name="Equation" r:id="rId3" imgW="24382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4519613"/>
                        <a:ext cx="5230813" cy="7016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869409" y="5285677"/>
            <a:ext cx="2208327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2800" i="1" dirty="0" err="1"/>
              <a:t>y</a:t>
            </a:r>
            <a:r>
              <a:rPr lang="en-US" altLang="en-US" sz="2800" i="1" baseline="-25000" dirty="0" err="1"/>
              <a:t>j</a:t>
            </a:r>
            <a:r>
              <a:rPr lang="en-US" altLang="en-US" sz="2800" i="1" baseline="-25000" dirty="0"/>
              <a:t> </a:t>
            </a:r>
            <a:r>
              <a:rPr lang="en-US" altLang="en-US" sz="2800" i="1" dirty="0"/>
              <a:t>= f(</a:t>
            </a:r>
            <a:r>
              <a:rPr lang="en-US" altLang="en-US" sz="2800" i="1" dirty="0" err="1"/>
              <a:t>net</a:t>
            </a:r>
            <a:r>
              <a:rPr lang="en-US" altLang="en-US" sz="2800" i="1" baseline="-25000" dirty="0" err="1"/>
              <a:t>j</a:t>
            </a:r>
            <a:r>
              <a:rPr lang="en-US" altLang="en-US" sz="2800" i="1" dirty="0"/>
              <a:t>)</a:t>
            </a: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/>
        </p:nvGraphicFramePr>
        <p:xfrm>
          <a:off x="880423" y="5830284"/>
          <a:ext cx="4567238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552700" imgH="457200" progId="Equation.3">
                  <p:embed/>
                </p:oleObj>
              </mc:Choice>
              <mc:Fallback>
                <p:oleObj name="Equation" r:id="rId5" imgW="25527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0423" y="5830284"/>
                        <a:ext cx="4567238" cy="8207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675288" y="5918834"/>
            <a:ext cx="19821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i="1" dirty="0" err="1"/>
              <a:t>z</a:t>
            </a:r>
            <a:r>
              <a:rPr lang="en-US" altLang="en-US" sz="2800" i="1" baseline="-25000" dirty="0" err="1"/>
              <a:t>k</a:t>
            </a:r>
            <a:r>
              <a:rPr lang="en-US" altLang="en-US" sz="2800" i="1" dirty="0"/>
              <a:t> = f(</a:t>
            </a:r>
            <a:r>
              <a:rPr lang="en-US" altLang="en-US" sz="2800" i="1" dirty="0" err="1"/>
              <a:t>net</a:t>
            </a:r>
            <a:r>
              <a:rPr lang="en-US" altLang="en-US" sz="2800" i="1" baseline="-25000" dirty="0" err="1"/>
              <a:t>k</a:t>
            </a:r>
            <a:r>
              <a:rPr lang="en-US" altLang="en-US" sz="2800" i="1" dirty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1177476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51</a:t>
            </a:fld>
            <a:endParaRPr lang="en-US" dirty="0"/>
          </a:p>
        </p:txBody>
      </p:sp>
      <p:graphicFrame>
        <p:nvGraphicFramePr>
          <p:cNvPr id="6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549400" y="1160463"/>
          <a:ext cx="4489450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31840" imgH="431640" progId="Equation.3">
                  <p:embed/>
                </p:oleObj>
              </mc:Choice>
              <mc:Fallback>
                <p:oleObj name="Equation" r:id="rId2" imgW="20318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400" y="1160463"/>
                        <a:ext cx="4489450" cy="9540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1445684" y="2121602"/>
          <a:ext cx="2017713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12447" imgH="393529" progId="Equation.3">
                  <p:embed/>
                </p:oleObj>
              </mc:Choice>
              <mc:Fallback>
                <p:oleObj name="Equation" r:id="rId4" imgW="812447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5684" y="2121602"/>
                        <a:ext cx="2017713" cy="9763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1445684" y="3074812"/>
          <a:ext cx="5386388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94591" imgH="444307" progId="Equation.3">
                  <p:embed/>
                </p:oleObj>
              </mc:Choice>
              <mc:Fallback>
                <p:oleObj name="Equation" r:id="rId6" imgW="2094591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5684" y="3074812"/>
                        <a:ext cx="5386388" cy="1143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1369657" y="4097327"/>
          <a:ext cx="610711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048000" imgH="431800" progId="Equation.3">
                  <p:embed/>
                </p:oleObj>
              </mc:Choice>
              <mc:Fallback>
                <p:oleObj name="Equation" r:id="rId8" imgW="30480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9657" y="4097327"/>
                        <a:ext cx="6107113" cy="863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1396203" y="4837543"/>
          <a:ext cx="192722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710891" imgH="444307" progId="Equation.3">
                  <p:embed/>
                </p:oleObj>
              </mc:Choice>
              <mc:Fallback>
                <p:oleObj name="Equation" r:id="rId10" imgW="710891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6203" y="4837543"/>
                        <a:ext cx="1927225" cy="1206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788955" y="5829239"/>
            <a:ext cx="68830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en-US" sz="2800" b="1" i="1" dirty="0">
                <a:sym typeface="Symbol" panose="05050102010706020507" pitchFamily="18" charset="2"/>
              </a:rPr>
              <a:t></a:t>
            </a:r>
            <a:r>
              <a:rPr lang="en-US" altLang="en-US" sz="2800" b="1" i="1" dirty="0" err="1">
                <a:sym typeface="Symbol" panose="05050102010706020507" pitchFamily="18" charset="2"/>
              </a:rPr>
              <a:t>w</a:t>
            </a:r>
            <a:r>
              <a:rPr lang="en-US" altLang="en-US" sz="2800" b="1" i="1" baseline="-25000" dirty="0" err="1">
                <a:sym typeface="Symbol" panose="05050102010706020507" pitchFamily="18" charset="2"/>
              </a:rPr>
              <a:t>kj</a:t>
            </a:r>
            <a:r>
              <a:rPr lang="en-US" altLang="en-US" sz="2800" b="1" i="1" baseline="-25000" dirty="0">
                <a:sym typeface="Symbol" panose="05050102010706020507" pitchFamily="18" charset="2"/>
              </a:rPr>
              <a:t> </a:t>
            </a:r>
            <a:r>
              <a:rPr lang="en-US" altLang="en-US" sz="2800" b="1" i="1" dirty="0">
                <a:sym typeface="Symbol" panose="05050102010706020507" pitchFamily="18" charset="2"/>
              </a:rPr>
              <a:t>= </a:t>
            </a:r>
            <a:r>
              <a:rPr lang="en-US" altLang="en-US" sz="2800" b="1" i="1" baseline="-25000" dirty="0" err="1">
                <a:sym typeface="Symbol" panose="05050102010706020507" pitchFamily="18" charset="2"/>
              </a:rPr>
              <a:t>k</a:t>
            </a:r>
            <a:r>
              <a:rPr lang="en-US" altLang="en-US" sz="2800" b="1" i="1" dirty="0" err="1">
                <a:sym typeface="Symbol" panose="05050102010706020507" pitchFamily="18" charset="2"/>
              </a:rPr>
              <a:t>y</a:t>
            </a:r>
            <a:r>
              <a:rPr lang="en-US" altLang="en-US" sz="2800" b="1" i="1" baseline="-25000" dirty="0" err="1">
                <a:sym typeface="Symbol" panose="05050102010706020507" pitchFamily="18" charset="2"/>
              </a:rPr>
              <a:t>j</a:t>
            </a:r>
            <a:r>
              <a:rPr lang="en-US" altLang="en-US" sz="2800" b="1" i="1" baseline="-25000" dirty="0">
                <a:sym typeface="Symbol" panose="05050102010706020507" pitchFamily="18" charset="2"/>
              </a:rPr>
              <a:t> </a:t>
            </a:r>
            <a:r>
              <a:rPr lang="en-US" altLang="en-US" sz="2800" b="1" i="1" dirty="0">
                <a:sym typeface="Symbol" panose="05050102010706020507" pitchFamily="18" charset="2"/>
              </a:rPr>
              <a:t>= (</a:t>
            </a:r>
            <a:r>
              <a:rPr lang="en-US" altLang="en-US" sz="2800" b="1" i="1" dirty="0" err="1">
                <a:sym typeface="Symbol" panose="05050102010706020507" pitchFamily="18" charset="2"/>
              </a:rPr>
              <a:t>t</a:t>
            </a:r>
            <a:r>
              <a:rPr lang="en-US" altLang="en-US" sz="2800" b="1" i="1" baseline="-25000" dirty="0" err="1">
                <a:sym typeface="Symbol" panose="05050102010706020507" pitchFamily="18" charset="2"/>
              </a:rPr>
              <a:t>k</a:t>
            </a:r>
            <a:r>
              <a:rPr lang="en-US" altLang="en-US" sz="2800" b="1" i="1" dirty="0">
                <a:sym typeface="Symbol" panose="05050102010706020507" pitchFamily="18" charset="2"/>
              </a:rPr>
              <a:t> – </a:t>
            </a:r>
            <a:r>
              <a:rPr lang="en-US" altLang="en-US" sz="2800" b="1" i="1" dirty="0" err="1">
                <a:sym typeface="Symbol" panose="05050102010706020507" pitchFamily="18" charset="2"/>
              </a:rPr>
              <a:t>z</a:t>
            </a:r>
            <a:r>
              <a:rPr lang="en-US" altLang="en-US" sz="2800" b="1" i="1" baseline="-25000" dirty="0" err="1">
                <a:sym typeface="Symbol" panose="05050102010706020507" pitchFamily="18" charset="2"/>
              </a:rPr>
              <a:t>k</a:t>
            </a:r>
            <a:r>
              <a:rPr lang="en-US" altLang="en-US" sz="2800" b="1" i="1" dirty="0">
                <a:sym typeface="Symbol" panose="05050102010706020507" pitchFamily="18" charset="2"/>
              </a:rPr>
              <a:t>) f’ (</a:t>
            </a:r>
            <a:r>
              <a:rPr lang="en-US" altLang="en-US" sz="2800" b="1" i="1" dirty="0" err="1">
                <a:sym typeface="Symbol" panose="05050102010706020507" pitchFamily="18" charset="2"/>
              </a:rPr>
              <a:t>net</a:t>
            </a:r>
            <a:r>
              <a:rPr lang="en-US" altLang="en-US" sz="2800" b="1" i="1" baseline="-25000" dirty="0" err="1">
                <a:sym typeface="Symbol" panose="05050102010706020507" pitchFamily="18" charset="2"/>
              </a:rPr>
              <a:t>k</a:t>
            </a:r>
            <a:r>
              <a:rPr lang="en-US" altLang="en-US" sz="2800" b="1" i="1" dirty="0">
                <a:sym typeface="Symbol" panose="05050102010706020507" pitchFamily="18" charset="2"/>
              </a:rPr>
              <a:t>)</a:t>
            </a:r>
            <a:r>
              <a:rPr lang="en-US" altLang="en-US" sz="2800" b="1" i="1" dirty="0" err="1">
                <a:sym typeface="Symbol" panose="05050102010706020507" pitchFamily="18" charset="2"/>
              </a:rPr>
              <a:t>y</a:t>
            </a:r>
            <a:r>
              <a:rPr lang="en-US" altLang="en-US" sz="2800" b="1" i="1" baseline="-25000" dirty="0" err="1">
                <a:sym typeface="Symbol" panose="05050102010706020507" pitchFamily="18" charset="2"/>
              </a:rPr>
              <a:t>j</a:t>
            </a:r>
            <a:endParaRPr lang="en-US" altLang="en-US" sz="2800" b="1" i="1" dirty="0">
              <a:sym typeface="Symbol" panose="05050102010706020507" pitchFamily="18" charset="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37427" y="79805"/>
            <a:ext cx="68018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GB" altLang="en-US" sz="3600" b="1" dirty="0">
                <a:solidFill>
                  <a:srgbClr val="FF0000"/>
                </a:solidFill>
              </a:rPr>
              <a:t>Multilayer Perceptron (MLP)</a:t>
            </a:r>
          </a:p>
        </p:txBody>
      </p:sp>
    </p:spTree>
    <p:extLst>
      <p:ext uri="{BB962C8B-B14F-4D97-AF65-F5344CB8AC3E}">
        <p14:creationId xmlns:p14="http://schemas.microsoft.com/office/powerpoint/2010/main" val="23105258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28806"/>
            <a:ext cx="7886700" cy="1198171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altLang="en-US" sz="3600" b="1" dirty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Multilayer Perceptron (MLP)</a:t>
            </a:r>
            <a:br>
              <a:rPr lang="en-GB" altLang="en-US" sz="3600" b="1" dirty="0">
                <a:solidFill>
                  <a:srgbClr val="FF0000"/>
                </a:solidFill>
                <a:latin typeface="Calibri"/>
                <a:ea typeface="+mn-ea"/>
                <a:cs typeface="+mn-cs"/>
              </a:rPr>
            </a:b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en-US" i="1" dirty="0">
              <a:sym typeface="Symbol" panose="05050102010706020507" pitchFamily="18" charset="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52</a:t>
            </a:fld>
            <a:endParaRPr lang="en-US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707231" y="1870077"/>
          <a:ext cx="3957638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00200" imgH="469900" progId="Equation.3">
                  <p:embed/>
                </p:oleObj>
              </mc:Choice>
              <mc:Fallback>
                <p:oleObj name="Equation" r:id="rId2" imgW="16002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231" y="1870077"/>
                        <a:ext cx="3957638" cy="11620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707231" y="3021092"/>
          <a:ext cx="5557838" cy="150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568700" imgH="965200" progId="Equation.3">
                  <p:embed/>
                </p:oleObj>
              </mc:Choice>
              <mc:Fallback>
                <p:oleObj name="Equation" r:id="rId4" imgW="3568700" imgH="965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231" y="3021092"/>
                        <a:ext cx="5557838" cy="15065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707231" y="4527629"/>
          <a:ext cx="316865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59866" imgH="431613" progId="Equation.3">
                  <p:embed/>
                </p:oleObj>
              </mc:Choice>
              <mc:Fallback>
                <p:oleObj name="Equation" r:id="rId6" imgW="1459866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231" y="4527629"/>
                        <a:ext cx="3168650" cy="936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707231" y="5377174"/>
          <a:ext cx="4767262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11400" imgH="660400" progId="Equation.3">
                  <p:embed/>
                </p:oleObj>
              </mc:Choice>
              <mc:Fallback>
                <p:oleObj name="Equation" r:id="rId8" imgW="2311400" imgH="660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231" y="5377174"/>
                        <a:ext cx="4767262" cy="1206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6211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143F87-0F69-42A7-B4C6-13C2E681F719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55299" name="Rectangle 2"/>
          <p:cNvSpPr>
            <a:spLocks noChangeArrowheads="1"/>
          </p:cNvSpPr>
          <p:nvPr/>
        </p:nvSpPr>
        <p:spPr bwMode="auto">
          <a:xfrm>
            <a:off x="1041633" y="287967"/>
            <a:ext cx="7696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4400" b="1" dirty="0">
                <a:solidFill>
                  <a:srgbClr val="FF0000"/>
                </a:solidFill>
              </a:rPr>
              <a:t>Activation functions</a:t>
            </a:r>
          </a:p>
        </p:txBody>
      </p:sp>
      <p:graphicFrame>
        <p:nvGraphicFramePr>
          <p:cNvPr id="747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609289"/>
              </p:ext>
            </p:extLst>
          </p:nvPr>
        </p:nvGraphicFramePr>
        <p:xfrm>
          <a:off x="295414" y="1013637"/>
          <a:ext cx="8553172" cy="2327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990476" imgH="3057143" progId="Paint.Picture">
                  <p:embed/>
                </p:oleObj>
              </mc:Choice>
              <mc:Fallback>
                <p:oleObj name="Bitmap Image" r:id="rId2" imgW="6990476" imgH="3057143" progId="Paint.Picture">
                  <p:embed/>
                  <p:pic>
                    <p:nvPicPr>
                      <p:cNvPr id="747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414" y="1013637"/>
                        <a:ext cx="8553172" cy="232742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94"/>
          <a:stretch/>
        </p:blipFill>
        <p:spPr bwMode="auto">
          <a:xfrm>
            <a:off x="839076" y="3972537"/>
            <a:ext cx="3072765" cy="18434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4326" y="5254824"/>
            <a:ext cx="2093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Rectified Linear Unit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EB8656-8E97-B4B9-1E6F-76AE73A04DEC}"/>
                  </a:ext>
                </a:extLst>
              </p:cNvPr>
              <p:cNvSpPr txBox="1"/>
              <p:nvPr/>
            </p:nvSpPr>
            <p:spPr>
              <a:xfrm>
                <a:off x="745920" y="3365991"/>
                <a:ext cx="23237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b="0" i="1" dirty="0">
                  <a:latin typeface="Cambria Math" panose="02040503050406030204" pitchFamily="18" charset="0"/>
                </a:endParaRPr>
              </a:p>
              <a:p>
                <a:r>
                  <a:rPr lang="en-IN" b="0" dirty="0"/>
                  <a:t>               =0, otherwise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EB8656-8E97-B4B9-1E6F-76AE73A04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20" y="3365991"/>
                <a:ext cx="2323751" cy="646331"/>
              </a:xfrm>
              <a:prstGeom prst="rect">
                <a:avLst/>
              </a:prstGeom>
              <a:blipFill>
                <a:blip r:embed="rId5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D0BEB6-20E7-4128-BC6D-906264884615}"/>
                  </a:ext>
                </a:extLst>
              </p:cNvPr>
              <p:cNvSpPr txBox="1"/>
              <p:nvPr/>
            </p:nvSpPr>
            <p:spPr>
              <a:xfrm>
                <a:off x="3179426" y="3425112"/>
                <a:ext cx="24328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b="0" i="1" dirty="0">
                  <a:latin typeface="Cambria Math" panose="02040503050406030204" pitchFamily="18" charset="0"/>
                </a:endParaRPr>
              </a:p>
              <a:p>
                <a:r>
                  <a:rPr lang="en-IN" b="0" dirty="0"/>
                  <a:t>                 =-1,otherwise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D0BEB6-20E7-4128-BC6D-906264884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426" y="3425112"/>
                <a:ext cx="2432809" cy="646331"/>
              </a:xfrm>
              <a:prstGeom prst="rect">
                <a:avLst/>
              </a:prstGeom>
              <a:blipFill>
                <a:blip r:embed="rId6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A43A1C-871C-D509-AD26-00D4BC6F6746}"/>
                  </a:ext>
                </a:extLst>
              </p:cNvPr>
              <p:cNvSpPr txBox="1"/>
              <p:nvPr/>
            </p:nvSpPr>
            <p:spPr>
              <a:xfrm>
                <a:off x="5738768" y="3425111"/>
                <a:ext cx="26593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/(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A43A1C-871C-D509-AD26-00D4BC6F6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768" y="3425111"/>
                <a:ext cx="2659312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5E6B60-401F-55AC-2E6E-9F589AAEBCC4}"/>
                  </a:ext>
                </a:extLst>
              </p:cNvPr>
              <p:cNvSpPr txBox="1"/>
              <p:nvPr/>
            </p:nvSpPr>
            <p:spPr>
              <a:xfrm>
                <a:off x="1213584" y="5764257"/>
                <a:ext cx="23237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5E6B60-401F-55AC-2E6E-9F589AAEB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584" y="5764257"/>
                <a:ext cx="2323751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80748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AAD7A9-B4A1-4EA0-9367-0F32066AC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31F1E-A4CD-4515-A7E6-3BA60A9FFF5B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9BEEF5-FF98-40C2-9811-5E6AF8A5C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54</a:t>
            </a:fld>
            <a:endParaRPr lang="en-US" dirty="0"/>
          </a:p>
        </p:txBody>
      </p:sp>
      <p:graphicFrame>
        <p:nvGraphicFramePr>
          <p:cNvPr id="4" name="Group 77">
            <a:extLst>
              <a:ext uri="{FF2B5EF4-FFF2-40B4-BE49-F238E27FC236}">
                <a16:creationId xmlns:a16="http://schemas.microsoft.com/office/drawing/2014/main" id="{9E9D24F3-EFD5-441D-BFC6-D3C283B0D0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054536"/>
              </p:ext>
            </p:extLst>
          </p:nvPr>
        </p:nvGraphicFramePr>
        <p:xfrm>
          <a:off x="855677" y="2274277"/>
          <a:ext cx="7659673" cy="1448118"/>
        </p:xfrm>
        <a:graphic>
          <a:graphicData uri="http://schemas.openxmlformats.org/drawingml/2006/table">
            <a:tbl>
              <a:tblPr/>
              <a:tblGrid>
                <a:gridCol w="2630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1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74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 class\Predicted 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</a:t>
                      </a: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</a:t>
                      </a: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Positives (TP)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Negatives (FN)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</a:t>
                      </a: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Positives (FP)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Negatives (TN)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113A743-FBFC-46F5-9B3C-4398325BB84F}"/>
              </a:ext>
            </a:extLst>
          </p:cNvPr>
          <p:cNvSpPr/>
          <p:nvPr/>
        </p:nvSpPr>
        <p:spPr>
          <a:xfrm>
            <a:off x="2127738" y="931956"/>
            <a:ext cx="45632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4000" b="1" dirty="0">
                <a:solidFill>
                  <a:srgbClr val="FF0000"/>
                </a:solidFill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7728641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9" name="Rectangle 2">
            <a:extLst>
              <a:ext uri="{FF2B5EF4-FFF2-40B4-BE49-F238E27FC236}">
                <a16:creationId xmlns:a16="http://schemas.microsoft.com/office/drawing/2014/main" id="{53D1F98A-4FB9-4BD3-90E9-E247565C8C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4162" y="237392"/>
            <a:ext cx="8402638" cy="102943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b="1" dirty="0">
                <a:solidFill>
                  <a:srgbClr val="FF0000"/>
                </a:solidFill>
              </a:rPr>
              <a:t>Evaluation Metrics 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62471" name="Text Box 5">
            <a:extLst>
              <a:ext uri="{FF2B5EF4-FFF2-40B4-BE49-F238E27FC236}">
                <a16:creationId xmlns:a16="http://schemas.microsoft.com/office/drawing/2014/main" id="{92B857CC-6B4E-4F2C-BC40-C7DE887E9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5010150"/>
            <a:ext cx="184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62472" name="Slide Number Placeholder 7">
            <a:extLst>
              <a:ext uri="{FF2B5EF4-FFF2-40B4-BE49-F238E27FC236}">
                <a16:creationId xmlns:a16="http://schemas.microsoft.com/office/drawing/2014/main" id="{2B838179-1D79-4B0E-BBBD-052601A37FEA}"/>
              </a:ext>
            </a:extLst>
          </p:cNvPr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33EF0D91-455B-4BE9-AF02-5B223B007EB8}" type="slidenum">
              <a:rPr lang="en-US" altLang="en-US" sz="1200" b="1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n-US" sz="12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93068E-A859-446D-84DB-416D58FD906E}"/>
              </a:ext>
            </a:extLst>
          </p:cNvPr>
          <p:cNvSpPr/>
          <p:nvPr/>
        </p:nvSpPr>
        <p:spPr>
          <a:xfrm>
            <a:off x="1367405" y="1266825"/>
            <a:ext cx="71054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/>
              <a:t>Classifier Accuracy, </a:t>
            </a:r>
            <a:r>
              <a:rPr lang="en-US" altLang="en-US" sz="2400" dirty="0"/>
              <a:t>or recognition rate: percentage of test set tuples that are correctly classified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b="1" dirty="0"/>
              <a:t>Accuracy = (TP + TN)/All</a:t>
            </a:r>
            <a:endParaRPr lang="en-US" altLang="en-US" sz="2400" dirty="0"/>
          </a:p>
          <a:p>
            <a:r>
              <a:rPr lang="en-US" altLang="en-US" sz="2400" b="1" dirty="0"/>
              <a:t>      </a:t>
            </a:r>
          </a:p>
          <a:p>
            <a:r>
              <a:rPr lang="en-US" altLang="en-US" sz="2400" b="1" dirty="0"/>
              <a:t>      Error rate:</a:t>
            </a:r>
            <a:r>
              <a:rPr lang="en-US" altLang="en-US" sz="2400" dirty="0"/>
              <a:t> </a:t>
            </a:r>
            <a:r>
              <a:rPr lang="en-US" altLang="en-US" sz="2400" i="1" dirty="0"/>
              <a:t>1 –</a:t>
            </a:r>
            <a:r>
              <a:rPr lang="en-US" altLang="en-US" sz="2400" dirty="0"/>
              <a:t> </a:t>
            </a:r>
            <a:r>
              <a:rPr lang="en-US" altLang="en-US" sz="2400" i="1" dirty="0"/>
              <a:t>accuracy</a:t>
            </a:r>
            <a:r>
              <a:rPr lang="en-US" altLang="en-US" sz="2400" dirty="0"/>
              <a:t>, or</a:t>
            </a:r>
          </a:p>
          <a:p>
            <a:r>
              <a:rPr lang="en-US" altLang="en-US" sz="2400" b="1" dirty="0"/>
              <a:t>      Error rate = (FP + FN)/All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9F8E8C-7655-4DB3-9402-FD33106E16AF}"/>
              </a:ext>
            </a:extLst>
          </p:cNvPr>
          <p:cNvSpPr/>
          <p:nvPr/>
        </p:nvSpPr>
        <p:spPr>
          <a:xfrm>
            <a:off x="1367405" y="4027708"/>
            <a:ext cx="70383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en-US" sz="2400" b="1" dirty="0"/>
              <a:t>Sensitivity</a:t>
            </a:r>
            <a:r>
              <a:rPr lang="en-US" altLang="en-US" sz="2400" dirty="0"/>
              <a:t>: True Positive recognition rate</a:t>
            </a:r>
          </a:p>
          <a:p>
            <a:pPr lvl="2"/>
            <a:r>
              <a:rPr lang="en-US" altLang="en-US" sz="2400" b="1" dirty="0"/>
              <a:t>    Sensitivity = TP/P</a:t>
            </a:r>
          </a:p>
          <a:p>
            <a:pPr lvl="1"/>
            <a:endParaRPr lang="en-US" altLang="en-US" sz="2400" b="1" dirty="0"/>
          </a:p>
          <a:p>
            <a:pPr lvl="1"/>
            <a:r>
              <a:rPr lang="en-US" altLang="en-US" sz="2400" b="1" dirty="0"/>
              <a:t>Specificity</a:t>
            </a:r>
            <a:r>
              <a:rPr lang="en-US" altLang="en-US" sz="2400" dirty="0"/>
              <a:t>: True Negative recognition rate</a:t>
            </a:r>
          </a:p>
          <a:p>
            <a:pPr lvl="2"/>
            <a:r>
              <a:rPr lang="en-US" altLang="en-US" sz="2400" b="1" dirty="0"/>
              <a:t>   Specificity = TN/N</a:t>
            </a:r>
          </a:p>
        </p:txBody>
      </p:sp>
    </p:spTree>
    <p:extLst>
      <p:ext uri="{BB962C8B-B14F-4D97-AF65-F5344CB8AC3E}">
        <p14:creationId xmlns:p14="http://schemas.microsoft.com/office/powerpoint/2010/main" val="25566147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7" descr="8F">
            <a:extLst>
              <a:ext uri="{FF2B5EF4-FFF2-40B4-BE49-F238E27FC236}">
                <a16:creationId xmlns:a16="http://schemas.microsoft.com/office/drawing/2014/main" id="{CFDB3D3A-DA5A-467B-AA5F-8F25706A4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343400"/>
            <a:ext cx="4267200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8" descr="8recall">
            <a:extLst>
              <a:ext uri="{FF2B5EF4-FFF2-40B4-BE49-F238E27FC236}">
                <a16:creationId xmlns:a16="http://schemas.microsoft.com/office/drawing/2014/main" id="{FED41307-28C0-4321-A999-F842D6855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25" y="2895600"/>
            <a:ext cx="31242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7" descr="8precision">
            <a:extLst>
              <a:ext uri="{FF2B5EF4-FFF2-40B4-BE49-F238E27FC236}">
                <a16:creationId xmlns:a16="http://schemas.microsoft.com/office/drawing/2014/main" id="{8DDDCC3D-76F8-4B33-8599-C5F55EF46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865313"/>
            <a:ext cx="3581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9" name="Rectangle 2">
            <a:extLst>
              <a:ext uri="{FF2B5EF4-FFF2-40B4-BE49-F238E27FC236}">
                <a16:creationId xmlns:a16="http://schemas.microsoft.com/office/drawing/2014/main" id="{53D1F98A-4FB9-4BD3-90E9-E247565C8C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4162" y="237392"/>
            <a:ext cx="8402638" cy="102943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b="1" dirty="0">
                <a:solidFill>
                  <a:srgbClr val="FF0000"/>
                </a:solidFill>
              </a:rPr>
              <a:t>Evaluation Metrics 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62470" name="Rectangle 3">
            <a:extLst>
              <a:ext uri="{FF2B5EF4-FFF2-40B4-BE49-F238E27FC236}">
                <a16:creationId xmlns:a16="http://schemas.microsoft.com/office/drawing/2014/main" id="{8EC6216D-7FEA-4A11-A13D-C6662D42AB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7175" y="1371599"/>
            <a:ext cx="8640640" cy="487973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b="1" dirty="0"/>
              <a:t>Precision</a:t>
            </a:r>
            <a:r>
              <a:rPr lang="en-US" altLang="en-US" sz="2400" dirty="0"/>
              <a:t>: exactness – what % of tuples that the classifier labeled as positive are actually positive</a:t>
            </a:r>
          </a:p>
          <a:p>
            <a:pPr lvl="1">
              <a:lnSpc>
                <a:spcPct val="90000"/>
              </a:lnSpc>
            </a:pPr>
            <a:endParaRPr lang="en-US" altLang="en-US" sz="2400" b="1" dirty="0"/>
          </a:p>
          <a:p>
            <a:pPr>
              <a:lnSpc>
                <a:spcPct val="90000"/>
              </a:lnSpc>
            </a:pPr>
            <a:r>
              <a:rPr lang="en-US" altLang="en-US" sz="2400" b="1" dirty="0"/>
              <a:t>Recall: </a:t>
            </a:r>
            <a:r>
              <a:rPr lang="en-US" altLang="en-US" sz="2400" dirty="0"/>
              <a:t>completeness – what % of positive tuples did the classifier label as positive?</a:t>
            </a:r>
          </a:p>
          <a:p>
            <a:pPr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Inverse relationship between precision &amp; recall</a:t>
            </a:r>
          </a:p>
          <a:p>
            <a:pPr>
              <a:lnSpc>
                <a:spcPct val="80000"/>
              </a:lnSpc>
            </a:pPr>
            <a:r>
              <a:rPr lang="en-US" altLang="en-US" sz="2400" b="1" i="1" dirty="0"/>
              <a:t>F</a:t>
            </a:r>
            <a:r>
              <a:rPr lang="en-US" altLang="en-US" sz="2400" b="1" dirty="0"/>
              <a:t> measure (</a:t>
            </a:r>
            <a:r>
              <a:rPr lang="en-US" altLang="en-US" sz="2400" b="1" i="1" dirty="0"/>
              <a:t>F</a:t>
            </a:r>
            <a:r>
              <a:rPr lang="en-US" altLang="en-US" sz="2400" b="1" i="1" baseline="-25000" dirty="0"/>
              <a:t>1</a:t>
            </a:r>
            <a:r>
              <a:rPr lang="en-US" altLang="en-US" sz="2400" b="1" dirty="0"/>
              <a:t> </a:t>
            </a:r>
            <a:r>
              <a:rPr lang="en-US" altLang="en-US" sz="2400" dirty="0"/>
              <a:t>or</a:t>
            </a:r>
            <a:r>
              <a:rPr lang="en-US" altLang="en-US" sz="2400" b="1" dirty="0"/>
              <a:t> </a:t>
            </a:r>
            <a:r>
              <a:rPr lang="en-US" altLang="en-US" sz="2400" b="1" i="1" dirty="0"/>
              <a:t>F</a:t>
            </a:r>
            <a:r>
              <a:rPr lang="en-US" altLang="en-US" sz="2400" b="1" dirty="0"/>
              <a:t>-score)</a:t>
            </a:r>
            <a:r>
              <a:rPr lang="en-US" altLang="en-US" sz="2400" dirty="0"/>
              <a:t>: harmonic mean of precision and recall,</a:t>
            </a:r>
            <a:endParaRPr lang="en-US" altLang="en-US" sz="2400" b="1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400" b="1" i="1" dirty="0"/>
          </a:p>
        </p:txBody>
      </p:sp>
      <p:sp>
        <p:nvSpPr>
          <p:cNvPr id="62471" name="Text Box 5">
            <a:extLst>
              <a:ext uri="{FF2B5EF4-FFF2-40B4-BE49-F238E27FC236}">
                <a16:creationId xmlns:a16="http://schemas.microsoft.com/office/drawing/2014/main" id="{92B857CC-6B4E-4F2C-BC40-C7DE887E9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5010150"/>
            <a:ext cx="184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62472" name="Slide Number Placeholder 7">
            <a:extLst>
              <a:ext uri="{FF2B5EF4-FFF2-40B4-BE49-F238E27FC236}">
                <a16:creationId xmlns:a16="http://schemas.microsoft.com/office/drawing/2014/main" id="{2B838179-1D79-4B0E-BBBD-052601A37FEA}"/>
              </a:ext>
            </a:extLst>
          </p:cNvPr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33EF0D91-455B-4BE9-AF02-5B223B007EB8}" type="slidenum">
              <a:rPr lang="en-US" altLang="en-US" sz="1200" b="1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200"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6">
            <a:extLst>
              <a:ext uri="{FF2B5EF4-FFF2-40B4-BE49-F238E27FC236}">
                <a16:creationId xmlns:a16="http://schemas.microsoft.com/office/drawing/2014/main" id="{119C6BB6-5AAA-4C19-B31A-56566D009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200" y="831209"/>
            <a:ext cx="4579685" cy="4331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Rectangle 2">
            <a:extLst>
              <a:ext uri="{FF2B5EF4-FFF2-40B4-BE49-F238E27FC236}">
                <a16:creationId xmlns:a16="http://schemas.microsoft.com/office/drawing/2014/main" id="{D0833056-12BA-47A4-A96B-E8CCAC718E1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-152400" y="137733"/>
            <a:ext cx="9296400" cy="55574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3600" b="1" dirty="0">
                <a:solidFill>
                  <a:srgbClr val="FF0000"/>
                </a:solidFill>
              </a:rPr>
              <a:t> Receiver Operating Characteristics (ROC )Curves</a:t>
            </a:r>
          </a:p>
        </p:txBody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0C43637D-078A-4282-8997-F87FA9EE971E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5984" y="4770019"/>
            <a:ext cx="8752032" cy="1706981"/>
          </a:xfrm>
        </p:spPr>
        <p:txBody>
          <a:bodyPr>
            <a:normAutofit/>
          </a:bodyPr>
          <a:lstStyle/>
          <a:p>
            <a:pPr marL="457200" indent="-457200" eaLnBrk="1" hangingPunct="1">
              <a:lnSpc>
                <a:spcPct val="90000"/>
              </a:lnSpc>
            </a:pPr>
            <a:endParaRPr lang="en-US" altLang="en-US" sz="2400" dirty="0"/>
          </a:p>
          <a:p>
            <a:pPr marL="457200" indent="-457200" eaLnBrk="1" hangingPunct="1">
              <a:lnSpc>
                <a:spcPct val="90000"/>
              </a:lnSpc>
            </a:pPr>
            <a:r>
              <a:rPr lang="en-US" altLang="en-US" sz="2400" dirty="0"/>
              <a:t>The area under the ROC curve is a measure of the accuracy of the model</a:t>
            </a:r>
          </a:p>
          <a:p>
            <a:pPr marL="457200" indent="-457200"/>
            <a:r>
              <a:rPr lang="en-US" altLang="en-US" sz="2400" dirty="0"/>
              <a:t>A model with perfect accuracy will have an area of 1.0</a:t>
            </a:r>
          </a:p>
          <a:p>
            <a:pPr marL="457200" indent="-457200" eaLnBrk="1" hangingPunct="1">
              <a:lnSpc>
                <a:spcPct val="90000"/>
              </a:lnSpc>
            </a:pPr>
            <a:endParaRPr lang="en-US" altLang="en-US" sz="2400" dirty="0"/>
          </a:p>
        </p:txBody>
      </p:sp>
      <p:sp>
        <p:nvSpPr>
          <p:cNvPr id="80901" name="Rectangle 7">
            <a:extLst>
              <a:ext uri="{FF2B5EF4-FFF2-40B4-BE49-F238E27FC236}">
                <a16:creationId xmlns:a16="http://schemas.microsoft.com/office/drawing/2014/main" id="{BFAEFA5F-D605-4A35-8700-1FFE7C563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429000"/>
            <a:ext cx="33528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en-US" sz="2400" dirty="0"/>
          </a:p>
        </p:txBody>
      </p:sp>
      <p:sp>
        <p:nvSpPr>
          <p:cNvPr id="80902" name="Slide Number Placeholder 7">
            <a:extLst>
              <a:ext uri="{FF2B5EF4-FFF2-40B4-BE49-F238E27FC236}">
                <a16:creationId xmlns:a16="http://schemas.microsoft.com/office/drawing/2014/main" id="{F23366D6-AAF3-4AE2-9A69-2291D5F36C03}"/>
              </a:ext>
            </a:extLst>
          </p:cNvPr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0A844A1-7E11-43A4-A70E-4907EA433A8A}" type="slidenum">
              <a:rPr lang="en-US" altLang="en-US" sz="1200" b="1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en-US" sz="1200" b="1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35DFAA6-D8BC-4642-8EE3-B19F4FF9C845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58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53251" name="Rectangle 2"/>
          <p:cNvSpPr>
            <a:spLocks noChangeArrowheads="1"/>
          </p:cNvSpPr>
          <p:nvPr/>
        </p:nvSpPr>
        <p:spPr bwMode="auto">
          <a:xfrm>
            <a:off x="914400" y="38100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600" b="1" dirty="0">
                <a:solidFill>
                  <a:srgbClr val="FF0000"/>
                </a:solidFill>
              </a:rPr>
              <a:t>Multilayer Perceptron (MLP)</a:t>
            </a:r>
          </a:p>
        </p:txBody>
      </p:sp>
      <p:pic>
        <p:nvPicPr>
          <p:cNvPr id="5325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350138"/>
            <a:ext cx="5895975" cy="3467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44620" y="3584582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GB" altLang="en-US" b="1" dirty="0" err="1"/>
              <a:t>W</a:t>
            </a:r>
            <a:r>
              <a:rPr lang="en-GB" altLang="en-US" b="1" baseline="-25000" dirty="0" err="1"/>
              <a:t>ji</a:t>
            </a:r>
            <a:endParaRPr lang="en-GB" alt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4837564" y="3717390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GB" altLang="en-US" b="1" dirty="0" err="1">
                <a:solidFill>
                  <a:prstClr val="black"/>
                </a:solidFill>
              </a:rPr>
              <a:t>W</a:t>
            </a:r>
            <a:r>
              <a:rPr lang="en-GB" altLang="en-US" b="1" baseline="-25000" dirty="0" err="1">
                <a:solidFill>
                  <a:prstClr val="black"/>
                </a:solidFill>
              </a:rPr>
              <a:t>kj</a:t>
            </a:r>
            <a:endParaRPr lang="en-GB" altLang="en-US" b="1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19392" y="3271877"/>
            <a:ext cx="240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GB" altLang="en-US" b="1" dirty="0" err="1">
                <a:solidFill>
                  <a:prstClr val="black"/>
                </a:solidFill>
              </a:rPr>
              <a:t>i</a:t>
            </a:r>
            <a:endParaRPr lang="en-GB" altLang="en-US" b="1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72334" y="3717390"/>
            <a:ext cx="24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GB" altLang="en-US" b="1" dirty="0" err="1">
                <a:solidFill>
                  <a:prstClr val="black"/>
                </a:solidFill>
              </a:rPr>
              <a:t>j</a:t>
            </a:r>
            <a:endParaRPr lang="en-GB" altLang="en-US" b="1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56207" y="3641209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GB" altLang="en-US" b="1" dirty="0" err="1">
                <a:solidFill>
                  <a:prstClr val="black"/>
                </a:solidFill>
              </a:rPr>
              <a:t>k</a:t>
            </a:r>
            <a:endParaRPr lang="en-GB" altLang="en-US" b="1" dirty="0">
              <a:solidFill>
                <a:prstClr val="black"/>
              </a:solidFill>
            </a:endParaRP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952500" y="4519613"/>
          <a:ext cx="5230813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38280" imgH="431640" progId="Equation.3">
                  <p:embed/>
                </p:oleObj>
              </mc:Choice>
              <mc:Fallback>
                <p:oleObj name="Equation" r:id="rId3" imgW="2438280" imgH="431640" progId="Equation.3">
                  <p:embed/>
                  <p:pic>
                    <p:nvPicPr>
                      <p:cNvPr id="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4519613"/>
                        <a:ext cx="5230813" cy="7016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869409" y="5285677"/>
            <a:ext cx="2208327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2800" i="1" dirty="0" err="1"/>
              <a:t>y</a:t>
            </a:r>
            <a:r>
              <a:rPr lang="en-US" altLang="en-US" sz="2800" i="1" baseline="-25000" dirty="0" err="1"/>
              <a:t>j</a:t>
            </a:r>
            <a:r>
              <a:rPr lang="en-US" altLang="en-US" sz="2800" i="1" baseline="-25000" dirty="0"/>
              <a:t> </a:t>
            </a:r>
            <a:r>
              <a:rPr lang="en-US" altLang="en-US" sz="2800" i="1" dirty="0"/>
              <a:t>= f(</a:t>
            </a:r>
            <a:r>
              <a:rPr lang="en-US" altLang="en-US" sz="2800" i="1" dirty="0" err="1"/>
              <a:t>net</a:t>
            </a:r>
            <a:r>
              <a:rPr lang="en-US" altLang="en-US" sz="2800" i="1" baseline="-25000" dirty="0" err="1"/>
              <a:t>j</a:t>
            </a:r>
            <a:r>
              <a:rPr lang="en-US" altLang="en-US" sz="2800" i="1" dirty="0"/>
              <a:t>)</a:t>
            </a: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/>
        </p:nvGraphicFramePr>
        <p:xfrm>
          <a:off x="880423" y="5830284"/>
          <a:ext cx="4567238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552700" imgH="457200" progId="Equation.3">
                  <p:embed/>
                </p:oleObj>
              </mc:Choice>
              <mc:Fallback>
                <p:oleObj name="Equation" r:id="rId5" imgW="2552700" imgH="457200" progId="Equation.3">
                  <p:embed/>
                  <p:pic>
                    <p:nvPicPr>
                      <p:cNvPr id="1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0423" y="5830284"/>
                        <a:ext cx="4567238" cy="8207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675288" y="5918834"/>
            <a:ext cx="19821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i="1" dirty="0" err="1"/>
              <a:t>z</a:t>
            </a:r>
            <a:r>
              <a:rPr lang="en-US" altLang="en-US" sz="2800" i="1" baseline="-25000" dirty="0" err="1"/>
              <a:t>k</a:t>
            </a:r>
            <a:r>
              <a:rPr lang="en-US" altLang="en-US" sz="2800" i="1" dirty="0"/>
              <a:t> = f(</a:t>
            </a:r>
            <a:r>
              <a:rPr lang="en-US" altLang="en-US" sz="2800" i="1" dirty="0" err="1"/>
              <a:t>net</a:t>
            </a:r>
            <a:r>
              <a:rPr lang="en-US" altLang="en-US" sz="2800" i="1" baseline="-25000" dirty="0" err="1"/>
              <a:t>k</a:t>
            </a:r>
            <a:r>
              <a:rPr lang="en-US" altLang="en-US" sz="2800" i="1" dirty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2896176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n-lt"/>
              </a:rPr>
              <a:t>Universal Function </a:t>
            </a:r>
            <a:r>
              <a:rPr lang="en-US" b="1" dirty="0" err="1">
                <a:solidFill>
                  <a:srgbClr val="FF0000"/>
                </a:solidFill>
                <a:latin typeface="+mn-lt"/>
              </a:rPr>
              <a:t>Approximator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one hidden layer FFNN with sufficiently large number of hidden nodes can approximate any function (</a:t>
            </a:r>
            <a:r>
              <a:rPr lang="en-US" dirty="0" err="1"/>
              <a:t>Hornik</a:t>
            </a:r>
            <a:r>
              <a:rPr lang="en-US" dirty="0"/>
              <a:t>, 1991)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94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A2AD1BF-E392-4D50-A014-2370A7ACE0D7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1000125" y="401638"/>
            <a:ext cx="8143875" cy="969962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4800" b="1" dirty="0">
                <a:solidFill>
                  <a:srgbClr val="FF0000"/>
                </a:solidFill>
                <a:latin typeface="+mn-lt"/>
              </a:rPr>
              <a:t>Optical Character Recognition</a:t>
            </a:r>
          </a:p>
        </p:txBody>
      </p:sp>
      <p:graphicFrame>
        <p:nvGraphicFramePr>
          <p:cNvPr id="29700" name="Object 2"/>
          <p:cNvGraphicFramePr>
            <a:graphicFrameLocks noChangeAspect="1"/>
          </p:cNvGraphicFramePr>
          <p:nvPr/>
        </p:nvGraphicFramePr>
        <p:xfrm>
          <a:off x="1285875" y="1500188"/>
          <a:ext cx="7215188" cy="504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829300" imgH="6896100" progId="Word.Document.8">
                  <p:embed/>
                </p:oleObj>
              </mc:Choice>
              <mc:Fallback>
                <p:oleObj r:id="rId2" imgW="5829300" imgH="68961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75" y="1500188"/>
                        <a:ext cx="7215188" cy="50482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5238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latin typeface="+mn-lt"/>
              </a:rPr>
              <a:t>Handwritten Character Recognition</a:t>
            </a:r>
            <a:br>
              <a:rPr lang="en-US" b="1" dirty="0">
                <a:solidFill>
                  <a:srgbClr val="FF0000"/>
                </a:solidFill>
                <a:latin typeface="+mn-lt"/>
              </a:rPr>
            </a:b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60</a:t>
            </a:fld>
            <a:endParaRPr lang="en-US" dirty="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530" y="1302199"/>
            <a:ext cx="5895975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491257" y="3953814"/>
            <a:ext cx="39666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 size= 100 x 100</a:t>
            </a:r>
          </a:p>
          <a:p>
            <a:r>
              <a:rPr lang="en-US" dirty="0"/>
              <a:t>No. of nodes at hidden layer= 10</a:t>
            </a:r>
            <a:r>
              <a:rPr lang="en-US" baseline="30000" dirty="0"/>
              <a:t>6</a:t>
            </a:r>
          </a:p>
          <a:p>
            <a:endParaRPr lang="en-US" sz="2000" baseline="30000" dirty="0"/>
          </a:p>
          <a:p>
            <a:endParaRPr lang="en-US" sz="2000" baseline="30000" dirty="0"/>
          </a:p>
          <a:p>
            <a:endParaRPr lang="en-US" sz="2000" baseline="30000" dirty="0"/>
          </a:p>
          <a:p>
            <a:endParaRPr lang="en-US" sz="2000" baseline="30000" dirty="0"/>
          </a:p>
          <a:p>
            <a:r>
              <a:rPr lang="en-US" dirty="0"/>
              <a:t>No. of Classes =26</a:t>
            </a:r>
          </a:p>
          <a:p>
            <a:r>
              <a:rPr lang="en-US" dirty="0"/>
              <a:t>No. of Weights to be learned= 10</a:t>
            </a:r>
            <a:r>
              <a:rPr lang="en-US" baseline="30000" dirty="0"/>
              <a:t>10</a:t>
            </a:r>
          </a:p>
          <a:p>
            <a:endParaRPr lang="en-US" dirty="0"/>
          </a:p>
          <a:p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6515310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n-lt"/>
              </a:rPr>
              <a:t>Shallow vs Deep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32440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Functions that can be compactly represented by a depth k architecture with fewer computational elements might require an larger number of computational elements to be represented by a depth k − 1 architecture.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Consequences are: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▪ Computational: We don’t need exponentially many elements in the layers </a:t>
            </a:r>
          </a:p>
          <a:p>
            <a:pPr marL="0" indent="0">
              <a:buNone/>
            </a:pPr>
            <a:r>
              <a:rPr lang="en-US" dirty="0"/>
              <a:t>   ▪ Statistical: poor generalization may be expected when using an insufficiently deep architecture for representing some functions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9631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099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0163"/>
            <a:ext cx="9144000" cy="6691312"/>
          </a:xfrm>
        </p:spPr>
      </p:pic>
      <p:sp>
        <p:nvSpPr>
          <p:cNvPr id="41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7421A1-36D7-4273-AB89-09787189974F}" type="slidenum">
              <a:rPr lang="en-US" altLang="en-US" sz="14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62</a:t>
            </a:fld>
            <a:endParaRPr lang="en-US" altLang="en-US" sz="14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-488950" y="3402013"/>
            <a:ext cx="97790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1828800"/>
            <a:ext cx="1676400" cy="2438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DC5B-887F-413B-BAD6-9FECC0E5649A}" type="datetime1">
              <a:rPr lang="en-US" smtClean="0"/>
              <a:t>9/5/2022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605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  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en-US" dirty="0"/>
              <a:t>Multilayer neural networks have been around for</a:t>
            </a:r>
          </a:p>
          <a:p>
            <a:pPr marL="0" indent="0">
              <a:buNone/>
            </a:pPr>
            <a:r>
              <a:rPr lang="en-GB" altLang="en-US" dirty="0"/>
              <a:t>   25 years.  What’s actually new?</a:t>
            </a:r>
          </a:p>
          <a:p>
            <a:endParaRPr lang="en-GB" altLang="en-US" dirty="0"/>
          </a:p>
          <a:p>
            <a:r>
              <a:rPr lang="en-GB" altLang="en-US" dirty="0"/>
              <a:t>We had good algorithms for learning the weights in networks with 1  or 2 hidden layer(s)</a:t>
            </a:r>
          </a:p>
          <a:p>
            <a:endParaRPr lang="en-GB" altLang="en-US" dirty="0"/>
          </a:p>
          <a:p>
            <a:r>
              <a:rPr lang="en-GB" altLang="en-US" dirty="0"/>
              <a:t>But these algorithms are not good at learning the weights for networks with more hidden layers </a:t>
            </a:r>
          </a:p>
          <a:p>
            <a:pPr marL="0" indent="0">
              <a:buFontTx/>
              <a:buNone/>
            </a:pPr>
            <a:r>
              <a:rPr lang="en-GB" altLang="en-US" dirty="0"/>
              <a:t>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0591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xfrm>
            <a:off x="198438" y="304800"/>
            <a:ext cx="8864600" cy="1300163"/>
          </a:xfrm>
        </p:spPr>
        <p:txBody>
          <a:bodyPr/>
          <a:lstStyle/>
          <a:p>
            <a:pPr algn="ctr"/>
            <a:r>
              <a:rPr lang="en-GB" altLang="en-US" sz="4000" b="1" dirty="0">
                <a:solidFill>
                  <a:srgbClr val="FF0000"/>
                </a:solidFill>
                <a:latin typeface="+mn-lt"/>
              </a:rPr>
              <a:t>New way to train multi-layer NNs</a:t>
            </a:r>
            <a:r>
              <a:rPr lang="en-GB" altLang="en-US" sz="4000" b="1" dirty="0">
                <a:solidFill>
                  <a:srgbClr val="FF0000"/>
                </a:solidFill>
              </a:rPr>
              <a:t>…</a:t>
            </a:r>
          </a:p>
        </p:txBody>
      </p:sp>
      <p:pic>
        <p:nvPicPr>
          <p:cNvPr id="890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1790700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904D-F968-4607-BE67-362DFC1366CA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0103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>
          <a:xfrm>
            <a:off x="198438" y="304800"/>
            <a:ext cx="8864600" cy="1300163"/>
          </a:xfrm>
        </p:spPr>
        <p:txBody>
          <a:bodyPr/>
          <a:lstStyle/>
          <a:p>
            <a:pPr algn="ctr"/>
            <a:r>
              <a:rPr lang="en-GB" altLang="en-US" sz="4000" b="1" dirty="0">
                <a:solidFill>
                  <a:srgbClr val="FF0000"/>
                </a:solidFill>
              </a:rPr>
              <a:t>New way to train multi-layer NNs…</a:t>
            </a:r>
            <a:endParaRPr lang="en-GB" altLang="en-US" sz="4000" dirty="0"/>
          </a:p>
        </p:txBody>
      </p:sp>
      <p:pic>
        <p:nvPicPr>
          <p:cNvPr id="901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1790700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704850" y="4033838"/>
            <a:ext cx="3317875" cy="720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 first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727200" y="1574800"/>
            <a:ext cx="1320800" cy="2306638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1B4E-C00C-4343-8B43-56E87D803DA7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5861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>
          <a:xfrm>
            <a:off x="198438" y="304800"/>
            <a:ext cx="8864600" cy="1300163"/>
          </a:xfrm>
        </p:spPr>
        <p:txBody>
          <a:bodyPr/>
          <a:lstStyle/>
          <a:p>
            <a:pPr algn="ctr"/>
            <a:r>
              <a:rPr lang="en-GB" altLang="en-US" sz="4000" b="1" dirty="0">
                <a:solidFill>
                  <a:srgbClr val="FF0000"/>
                </a:solidFill>
              </a:rPr>
              <a:t>New way to train multi-layer NNs…</a:t>
            </a:r>
            <a:endParaRPr lang="en-GB" altLang="en-US" sz="4000" dirty="0"/>
          </a:p>
        </p:txBody>
      </p:sp>
      <p:pic>
        <p:nvPicPr>
          <p:cNvPr id="911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1790700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704850" y="3962400"/>
            <a:ext cx="3532188" cy="720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 first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916238" y="1574800"/>
            <a:ext cx="1320800" cy="2306638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52600" y="4632325"/>
            <a:ext cx="3317875" cy="7223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9BDAB-C248-498D-9331-AC271370F8CF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9800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>
          <a:xfrm>
            <a:off x="198438" y="304800"/>
            <a:ext cx="8864600" cy="1300163"/>
          </a:xfrm>
        </p:spPr>
        <p:txBody>
          <a:bodyPr/>
          <a:lstStyle/>
          <a:p>
            <a:pPr algn="ctr"/>
            <a:r>
              <a:rPr lang="en-GB" altLang="en-US" sz="4000" b="1" dirty="0">
                <a:solidFill>
                  <a:srgbClr val="FF0000"/>
                </a:solidFill>
              </a:rPr>
              <a:t>New way to train multi-layer NNs…</a:t>
            </a:r>
            <a:endParaRPr lang="en-GB" altLang="en-US" sz="4000" dirty="0"/>
          </a:p>
        </p:txBody>
      </p:sp>
      <p:pic>
        <p:nvPicPr>
          <p:cNvPr id="921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1790700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704850" y="4033838"/>
            <a:ext cx="3486150" cy="720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 first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52600" y="4632325"/>
            <a:ext cx="3317875" cy="7223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3184525" y="5273675"/>
            <a:ext cx="3317875" cy="720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67200" y="1727200"/>
            <a:ext cx="1320800" cy="2306638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DF8BA-ED1A-4FF9-96FC-F301AF765A74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2770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>
          <a:xfrm>
            <a:off x="198438" y="304800"/>
            <a:ext cx="8864600" cy="1300163"/>
          </a:xfrm>
        </p:spPr>
        <p:txBody>
          <a:bodyPr/>
          <a:lstStyle/>
          <a:p>
            <a:pPr algn="ctr"/>
            <a:r>
              <a:rPr lang="en-GB" altLang="en-US" sz="4000" b="1" dirty="0">
                <a:solidFill>
                  <a:srgbClr val="FF0000"/>
                </a:solidFill>
              </a:rPr>
              <a:t>New way to train multi-layer NNs…</a:t>
            </a:r>
            <a:endParaRPr lang="en-GB" altLang="en-US" sz="4000" dirty="0"/>
          </a:p>
        </p:txBody>
      </p:sp>
      <p:pic>
        <p:nvPicPr>
          <p:cNvPr id="931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1790700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3962400"/>
            <a:ext cx="3562350" cy="720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 first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52600" y="4632325"/>
            <a:ext cx="3317875" cy="7223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3184525" y="5273675"/>
            <a:ext cx="3317875" cy="720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588000" y="1717675"/>
            <a:ext cx="1320800" cy="2305050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3814763" y="5770563"/>
            <a:ext cx="3317875" cy="7223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825E1-0542-491F-B9E7-B598A57C95A7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094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>
          <a:xfrm>
            <a:off x="198438" y="304800"/>
            <a:ext cx="8864600" cy="1300163"/>
          </a:xfrm>
        </p:spPr>
        <p:txBody>
          <a:bodyPr/>
          <a:lstStyle/>
          <a:p>
            <a:pPr algn="ctr"/>
            <a:r>
              <a:rPr lang="en-GB" altLang="en-US" sz="4000" b="1" dirty="0">
                <a:solidFill>
                  <a:srgbClr val="FF0000"/>
                </a:solidFill>
              </a:rPr>
              <a:t>New way to train multi-layer NNs…</a:t>
            </a:r>
            <a:endParaRPr lang="en-GB" altLang="en-US" sz="4000" dirty="0"/>
          </a:p>
        </p:txBody>
      </p:sp>
      <p:pic>
        <p:nvPicPr>
          <p:cNvPr id="942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1790700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704850" y="4033838"/>
            <a:ext cx="3409950" cy="720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 first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52600" y="4632325"/>
            <a:ext cx="3317875" cy="7223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3184525" y="5273675"/>
            <a:ext cx="3317875" cy="720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807200" y="1706563"/>
            <a:ext cx="1320800" cy="2306637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3814763" y="5770563"/>
            <a:ext cx="3317875" cy="7223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5473700" y="6257925"/>
            <a:ext cx="3317875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finally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5AE91-D8B4-477C-94FE-A5B25F0C90D8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861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ctr"/>
            <a:r>
              <a:rPr lang="en-US" altLang="en-US" b="1" dirty="0">
                <a:solidFill>
                  <a:srgbClr val="FF0000"/>
                </a:solidFill>
                <a:latin typeface="+mn-lt"/>
              </a:rPr>
              <a:t>Detection of Oil Slicks</a:t>
            </a:r>
            <a:br>
              <a:rPr lang="en-US" altLang="en-US" sz="2400" dirty="0">
                <a:solidFill>
                  <a:srgbClr val="FFFF00"/>
                </a:solidFill>
              </a:rPr>
            </a:br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pPr marL="342900" lvl="1" indent="-342900">
              <a:buFontTx/>
              <a:buChar char="•"/>
              <a:defRPr/>
            </a:pPr>
            <a:r>
              <a:rPr lang="en-US" dirty="0">
                <a:solidFill>
                  <a:srgbClr val="002060"/>
                </a:solidFill>
              </a:rPr>
              <a:t>Given radar satellite images of coastal waters</a:t>
            </a:r>
          </a:p>
          <a:p>
            <a:pPr marL="0" lvl="1" indent="0">
              <a:buFontTx/>
              <a:buNone/>
              <a:defRPr/>
            </a:pPr>
            <a:r>
              <a:rPr lang="en-US" dirty="0">
                <a:solidFill>
                  <a:srgbClr val="002060"/>
                </a:solidFill>
              </a:rPr>
              <a:t>    Problem: </a:t>
            </a:r>
            <a:r>
              <a:rPr lang="en-US" b="1" dirty="0"/>
              <a:t>Detect Oil Slicks</a:t>
            </a:r>
            <a:endParaRPr lang="en-US" dirty="0">
              <a:solidFill>
                <a:srgbClr val="002060"/>
              </a:solidFill>
            </a:endParaRPr>
          </a:p>
          <a:p>
            <a:pPr>
              <a:defRPr/>
            </a:pPr>
            <a:endParaRPr lang="en-US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C787CA8-D208-4518-B595-563B69F5B85F}" type="slidenum">
              <a:rPr lang="ar-SA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pic>
        <p:nvPicPr>
          <p:cNvPr id="32773" name="Picture 4" descr="F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48000"/>
            <a:ext cx="655320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71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>
          <a:xfrm>
            <a:off x="198438" y="304800"/>
            <a:ext cx="8864600" cy="1300163"/>
          </a:xfrm>
        </p:spPr>
        <p:txBody>
          <a:bodyPr/>
          <a:lstStyle/>
          <a:p>
            <a:pPr algn="ctr"/>
            <a:r>
              <a:rPr lang="en-GB" altLang="en-US" sz="4000" b="1" dirty="0">
                <a:solidFill>
                  <a:srgbClr val="FF0000"/>
                </a:solidFill>
              </a:rPr>
              <a:t>New way to train multi-layer NNs…</a:t>
            </a:r>
            <a:endParaRPr lang="en-GB" altLang="en-US" sz="4000" dirty="0"/>
          </a:p>
        </p:txBody>
      </p:sp>
      <p:pic>
        <p:nvPicPr>
          <p:cNvPr id="952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1790700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33363" y="3789363"/>
            <a:ext cx="6548437" cy="1981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i="1" kern="0" dirty="0"/>
              <a:t>EACH of the (non-output) layers is trained to be an </a:t>
            </a:r>
            <a:r>
              <a:rPr lang="en-GB" altLang="en-US" sz="3200" b="1" i="1" kern="0" dirty="0" err="1"/>
              <a:t>autoencoder</a:t>
            </a:r>
            <a:endParaRPr lang="en-GB" altLang="en-US" sz="3200" b="1" i="1" kern="0" dirty="0"/>
          </a:p>
        </p:txBody>
      </p:sp>
      <p:sp>
        <p:nvSpPr>
          <p:cNvPr id="6" name="Rounded Rectangle 5"/>
          <p:cNvSpPr/>
          <p:nvPr/>
        </p:nvSpPr>
        <p:spPr>
          <a:xfrm>
            <a:off x="1727200" y="1574800"/>
            <a:ext cx="1320800" cy="2306638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195513" y="5476875"/>
            <a:ext cx="6223000" cy="1219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GB" altLang="en-US" sz="2800" i="1" kern="0" dirty="0"/>
              <a:t>Basically, it is forced to learn good features that describe what comes from the previous layer</a:t>
            </a:r>
            <a:endParaRPr lang="en-GB" altLang="en-US" b="1" i="1" kern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6E55-4A9F-414A-AB6D-C483CD2DF859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8606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xfrm>
            <a:off x="198438" y="304800"/>
            <a:ext cx="8864600" cy="1300163"/>
          </a:xfrm>
        </p:spPr>
        <p:txBody>
          <a:bodyPr>
            <a:normAutofit/>
          </a:bodyPr>
          <a:lstStyle/>
          <a:p>
            <a:pPr algn="ctr"/>
            <a:r>
              <a:rPr lang="en-GB" altLang="en-US" b="1" dirty="0" err="1">
                <a:solidFill>
                  <a:srgbClr val="FF0000"/>
                </a:solidFill>
                <a:latin typeface="+mn-lt"/>
              </a:rPr>
              <a:t>Autoencoder</a:t>
            </a:r>
            <a:endParaRPr lang="en-GB" alt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904D-F968-4607-BE67-362DFC1366CA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71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89"/>
          <a:stretch/>
        </p:blipFill>
        <p:spPr bwMode="auto">
          <a:xfrm>
            <a:off x="2776522" y="2466774"/>
            <a:ext cx="1854202" cy="2040832"/>
          </a:xfrm>
          <a:prstGeom prst="rect">
            <a:avLst/>
          </a:prstGeom>
          <a:noFill/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B85A7D-D03A-4C6F-B1C1-828A1A101000}"/>
              </a:ext>
            </a:extLst>
          </p:cNvPr>
          <p:cNvSpPr txBox="1"/>
          <p:nvPr/>
        </p:nvSpPr>
        <p:spPr>
          <a:xfrm>
            <a:off x="2256638" y="2533475"/>
            <a:ext cx="429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x</a:t>
            </a:r>
            <a:r>
              <a:rPr lang="en-IN" sz="2000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1E0E4-754C-48B3-855E-5E1E8BF86F6D}"/>
              </a:ext>
            </a:extLst>
          </p:cNvPr>
          <p:cNvSpPr txBox="1"/>
          <p:nvPr/>
        </p:nvSpPr>
        <p:spPr>
          <a:xfrm>
            <a:off x="2286000" y="3246431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x</a:t>
            </a:r>
            <a:r>
              <a:rPr lang="en-IN" sz="2000" baseline="-25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1DF20A-F67D-4F18-A0A5-5CFD124CCCC2}"/>
              </a:ext>
            </a:extLst>
          </p:cNvPr>
          <p:cNvSpPr txBox="1"/>
          <p:nvPr/>
        </p:nvSpPr>
        <p:spPr>
          <a:xfrm>
            <a:off x="2256638" y="390938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x</a:t>
            </a:r>
            <a:r>
              <a:rPr lang="en-IN" sz="2000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115756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xfrm>
            <a:off x="198438" y="304800"/>
            <a:ext cx="8864600" cy="1300163"/>
          </a:xfrm>
        </p:spPr>
        <p:txBody>
          <a:bodyPr>
            <a:normAutofit/>
          </a:bodyPr>
          <a:lstStyle/>
          <a:p>
            <a:pPr algn="ctr"/>
            <a:r>
              <a:rPr lang="en-GB" altLang="en-US" b="1" dirty="0" err="1">
                <a:solidFill>
                  <a:srgbClr val="FF0000"/>
                </a:solidFill>
                <a:latin typeface="+mn-lt"/>
              </a:rPr>
              <a:t>Autoencoder</a:t>
            </a:r>
            <a:endParaRPr lang="en-GB" alt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904D-F968-4607-BE67-362DFC1366CA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72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15"/>
          <a:stretch/>
        </p:blipFill>
        <p:spPr bwMode="auto">
          <a:xfrm>
            <a:off x="2776521" y="2466774"/>
            <a:ext cx="3193277" cy="2040832"/>
          </a:xfrm>
          <a:prstGeom prst="rect">
            <a:avLst/>
          </a:prstGeom>
          <a:noFill/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49D827-CD88-4B1D-9BC7-A9BD6B2DF457}"/>
              </a:ext>
            </a:extLst>
          </p:cNvPr>
          <p:cNvGrpSpPr/>
          <p:nvPr/>
        </p:nvGrpSpPr>
        <p:grpSpPr>
          <a:xfrm>
            <a:off x="2218888" y="2566923"/>
            <a:ext cx="4639112" cy="1778628"/>
            <a:chOff x="2218888" y="2566923"/>
            <a:chExt cx="4639112" cy="17786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C65423-B631-4147-8725-E7C155F5F3AA}"/>
                </a:ext>
              </a:extLst>
            </p:cNvPr>
            <p:cNvSpPr txBox="1"/>
            <p:nvPr/>
          </p:nvSpPr>
          <p:spPr>
            <a:xfrm>
              <a:off x="2218888" y="2566923"/>
              <a:ext cx="46716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dirty="0"/>
                <a:t> x</a:t>
              </a:r>
              <a:r>
                <a:rPr lang="en-IN" sz="2000" baseline="-25000" dirty="0"/>
                <a:t>1</a:t>
              </a:r>
              <a:endParaRPr lang="en-IN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9C7791-BA05-4F94-976F-3D7E0A60D6E6}"/>
                </a:ext>
              </a:extLst>
            </p:cNvPr>
            <p:cNvSpPr txBox="1"/>
            <p:nvPr/>
          </p:nvSpPr>
          <p:spPr>
            <a:xfrm>
              <a:off x="2286000" y="3246431"/>
              <a:ext cx="40005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dirty="0"/>
                <a:t>x</a:t>
              </a:r>
              <a:r>
                <a:rPr lang="en-IN" sz="2000" baseline="-25000" dirty="0"/>
                <a:t>2</a:t>
              </a:r>
              <a:endParaRPr lang="en-IN" sz="2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FF05D7-618E-47D0-9EF2-B39B75975788}"/>
                </a:ext>
              </a:extLst>
            </p:cNvPr>
            <p:cNvSpPr txBox="1"/>
            <p:nvPr/>
          </p:nvSpPr>
          <p:spPr>
            <a:xfrm>
              <a:off x="2286000" y="3945441"/>
              <a:ext cx="457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dirty="0"/>
                <a:t>x</a:t>
              </a:r>
              <a:r>
                <a:rPr lang="en-IN" sz="2000" baseline="-25000" dirty="0"/>
                <a:t>3</a:t>
              </a:r>
              <a:endParaRPr lang="en-IN" sz="2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17A5CC-B73F-4CA6-8416-4A3B5994F814}"/>
                </a:ext>
              </a:extLst>
            </p:cNvPr>
            <p:cNvSpPr txBox="1"/>
            <p:nvPr/>
          </p:nvSpPr>
          <p:spPr>
            <a:xfrm>
              <a:off x="6060269" y="2652110"/>
              <a:ext cx="50443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dirty="0"/>
                <a:t>x</a:t>
              </a:r>
              <a:r>
                <a:rPr lang="en-IN" sz="2000" baseline="-25000" dirty="0"/>
                <a:t>1</a:t>
              </a:r>
              <a:endParaRPr lang="en-IN" sz="20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8229432-8096-4F34-95DF-F4927E76351F}"/>
              </a:ext>
            </a:extLst>
          </p:cNvPr>
          <p:cNvSpPr txBox="1"/>
          <p:nvPr/>
        </p:nvSpPr>
        <p:spPr>
          <a:xfrm>
            <a:off x="6060269" y="3354019"/>
            <a:ext cx="3976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x</a:t>
            </a:r>
            <a:r>
              <a:rPr lang="en-IN" sz="2000" baseline="-25000" dirty="0"/>
              <a:t>2</a:t>
            </a:r>
            <a:endParaRPr lang="en-IN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9FAE6D-D2DF-48D6-906F-70C690BB2605}"/>
              </a:ext>
            </a:extLst>
          </p:cNvPr>
          <p:cNvSpPr txBox="1"/>
          <p:nvPr/>
        </p:nvSpPr>
        <p:spPr>
          <a:xfrm>
            <a:off x="6060269" y="4099367"/>
            <a:ext cx="3976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x</a:t>
            </a:r>
            <a:r>
              <a:rPr lang="en-IN" sz="2000" baseline="-25000" dirty="0"/>
              <a:t>3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5730022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xfrm>
            <a:off x="198438" y="304800"/>
            <a:ext cx="8864600" cy="1300163"/>
          </a:xfrm>
        </p:spPr>
        <p:txBody>
          <a:bodyPr>
            <a:normAutofit/>
          </a:bodyPr>
          <a:lstStyle/>
          <a:p>
            <a:pPr algn="ctr"/>
            <a:r>
              <a:rPr lang="en-GB" altLang="en-US" b="1" dirty="0">
                <a:solidFill>
                  <a:srgbClr val="FF0000"/>
                </a:solidFill>
                <a:latin typeface="+mn-lt"/>
              </a:rPr>
              <a:t>Autoencoder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904D-F968-4607-BE67-362DFC1366CA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73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15"/>
          <a:stretch/>
        </p:blipFill>
        <p:spPr bwMode="auto">
          <a:xfrm>
            <a:off x="2776521" y="2566923"/>
            <a:ext cx="3193277" cy="2040832"/>
          </a:xfrm>
          <a:prstGeom prst="rect">
            <a:avLst/>
          </a:prstGeom>
          <a:noFill/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C65423-B631-4147-8725-E7C155F5F3AA}"/>
              </a:ext>
            </a:extLst>
          </p:cNvPr>
          <p:cNvSpPr txBox="1"/>
          <p:nvPr/>
        </p:nvSpPr>
        <p:spPr>
          <a:xfrm>
            <a:off x="2218888" y="2566923"/>
            <a:ext cx="4671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 x</a:t>
            </a:r>
            <a:r>
              <a:rPr lang="en-IN" sz="2000" baseline="-25000" dirty="0"/>
              <a:t>1</a:t>
            </a:r>
            <a:endParaRPr lang="en-I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9C7791-BA05-4F94-976F-3D7E0A60D6E6}"/>
              </a:ext>
            </a:extLst>
          </p:cNvPr>
          <p:cNvSpPr txBox="1"/>
          <p:nvPr/>
        </p:nvSpPr>
        <p:spPr>
          <a:xfrm>
            <a:off x="2286000" y="3246431"/>
            <a:ext cx="4000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x</a:t>
            </a:r>
            <a:r>
              <a:rPr lang="en-IN" sz="2000" baseline="-25000" dirty="0"/>
              <a:t>2</a:t>
            </a:r>
            <a:endParaRPr lang="en-IN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FF05D7-618E-47D0-9EF2-B39B75975788}"/>
              </a:ext>
            </a:extLst>
          </p:cNvPr>
          <p:cNvSpPr txBox="1"/>
          <p:nvPr/>
        </p:nvSpPr>
        <p:spPr>
          <a:xfrm>
            <a:off x="2286000" y="3945441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x</a:t>
            </a:r>
            <a:r>
              <a:rPr lang="en-IN" sz="2000" baseline="-25000" dirty="0"/>
              <a:t>3</a:t>
            </a:r>
            <a:endParaRPr lang="en-IN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17A5CC-B73F-4CA6-8416-4A3B5994F814}"/>
              </a:ext>
            </a:extLst>
          </p:cNvPr>
          <p:cNvSpPr txBox="1"/>
          <p:nvPr/>
        </p:nvSpPr>
        <p:spPr>
          <a:xfrm>
            <a:off x="6060269" y="2652110"/>
            <a:ext cx="5044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x</a:t>
            </a:r>
            <a:r>
              <a:rPr lang="en-IN" sz="2000" baseline="-25000" dirty="0"/>
              <a:t>1</a:t>
            </a:r>
            <a:endParaRPr lang="en-IN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229432-8096-4F34-95DF-F4927E76351F}"/>
              </a:ext>
            </a:extLst>
          </p:cNvPr>
          <p:cNvSpPr txBox="1"/>
          <p:nvPr/>
        </p:nvSpPr>
        <p:spPr>
          <a:xfrm>
            <a:off x="6060269" y="3354019"/>
            <a:ext cx="3976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x</a:t>
            </a:r>
            <a:r>
              <a:rPr lang="en-IN" sz="2000" baseline="-25000" dirty="0"/>
              <a:t>2</a:t>
            </a:r>
            <a:endParaRPr lang="en-IN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9FAE6D-D2DF-48D6-906F-70C690BB2605}"/>
              </a:ext>
            </a:extLst>
          </p:cNvPr>
          <p:cNvSpPr txBox="1"/>
          <p:nvPr/>
        </p:nvSpPr>
        <p:spPr>
          <a:xfrm>
            <a:off x="6060269" y="4099367"/>
            <a:ext cx="3976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x</a:t>
            </a:r>
            <a:r>
              <a:rPr lang="en-IN" sz="2000" baseline="-25000" dirty="0"/>
              <a:t>3</a:t>
            </a:r>
            <a:endParaRPr lang="en-IN" sz="20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C1C172-4E8C-400A-85E2-EFDD98A6DF08}"/>
              </a:ext>
            </a:extLst>
          </p:cNvPr>
          <p:cNvCxnSpPr/>
          <p:nvPr/>
        </p:nvCxnSpPr>
        <p:spPr>
          <a:xfrm>
            <a:off x="4572000" y="2766978"/>
            <a:ext cx="888521" cy="15785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3941951-F88D-4330-90DA-7314B3AD1903}"/>
              </a:ext>
            </a:extLst>
          </p:cNvPr>
          <p:cNvCxnSpPr/>
          <p:nvPr/>
        </p:nvCxnSpPr>
        <p:spPr>
          <a:xfrm flipH="1">
            <a:off x="4572000" y="2766978"/>
            <a:ext cx="871268" cy="1658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3975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7281" y="680160"/>
            <a:ext cx="5716068" cy="625171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75"/>
              </a:spcBef>
            </a:pPr>
            <a:r>
              <a:rPr sz="4000" b="1" spc="-11" dirty="0">
                <a:solidFill>
                  <a:srgbClr val="FF0000"/>
                </a:solidFill>
                <a:latin typeface="+mn-lt"/>
              </a:rPr>
              <a:t>What </a:t>
            </a:r>
            <a:r>
              <a:rPr sz="4000" b="1" dirty="0">
                <a:solidFill>
                  <a:srgbClr val="FF0000"/>
                </a:solidFill>
                <a:latin typeface="+mn-lt"/>
              </a:rPr>
              <a:t>is Deep</a:t>
            </a:r>
            <a:r>
              <a:rPr sz="4000" b="1" spc="-15" dirty="0">
                <a:solidFill>
                  <a:srgbClr val="FF0000"/>
                </a:solidFill>
                <a:latin typeface="+mn-lt"/>
              </a:rPr>
              <a:t> </a:t>
            </a:r>
            <a:r>
              <a:rPr sz="4000" b="1" spc="-4" dirty="0">
                <a:solidFill>
                  <a:srgbClr val="FF0000"/>
                </a:solidFill>
                <a:latin typeface="+mn-lt"/>
              </a:rPr>
              <a:t>Learning</a:t>
            </a:r>
            <a:r>
              <a:rPr lang="en-IN" sz="4000" b="1" spc="-4" dirty="0">
                <a:solidFill>
                  <a:srgbClr val="FF0000"/>
                </a:solidFill>
                <a:latin typeface="+mn-lt"/>
              </a:rPr>
              <a:t>?</a:t>
            </a:r>
            <a:endParaRPr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44601" y="2289174"/>
            <a:ext cx="1244600" cy="1028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552575" y="2603500"/>
            <a:ext cx="625475" cy="454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1291070" y="2322367"/>
            <a:ext cx="1149522" cy="93518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 txBox="1"/>
          <p:nvPr/>
        </p:nvSpPr>
        <p:spPr>
          <a:xfrm>
            <a:off x="1694381" y="2668038"/>
            <a:ext cx="34290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4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35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50" spc="-19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9875" y="2289174"/>
            <a:ext cx="1660524" cy="1028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2851150" y="2603500"/>
            <a:ext cx="1577975" cy="4540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2858601" y="2322367"/>
            <a:ext cx="1563177" cy="93518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 txBox="1"/>
          <p:nvPr/>
        </p:nvSpPr>
        <p:spPr>
          <a:xfrm>
            <a:off x="2993037" y="2668038"/>
            <a:ext cx="129444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1" dirty="0">
                <a:solidFill>
                  <a:srgbClr val="FFFFFF"/>
                </a:solidFill>
                <a:latin typeface="Calibri"/>
                <a:cs typeface="Calibri"/>
              </a:rPr>
              <a:t>Feature</a:t>
            </a:r>
            <a:r>
              <a:rPr sz="13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FFFFFF"/>
                </a:solidFill>
                <a:latin typeface="Calibri"/>
                <a:cs typeface="Calibri"/>
              </a:rPr>
              <a:t>extraction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91075" y="2289174"/>
            <a:ext cx="3108324" cy="1028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5597525" y="2603500"/>
            <a:ext cx="1495425" cy="4540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4839785" y="2322367"/>
            <a:ext cx="3013143" cy="93518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 txBox="1"/>
          <p:nvPr/>
        </p:nvSpPr>
        <p:spPr>
          <a:xfrm>
            <a:off x="5740258" y="2668038"/>
            <a:ext cx="121253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FFFFFF"/>
                </a:solidFill>
                <a:latin typeface="Calibri"/>
                <a:cs typeface="Calibri"/>
              </a:rPr>
              <a:t>Prediction</a:t>
            </a:r>
            <a:r>
              <a:rPr sz="1350" spc="-5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44601" y="4178300"/>
            <a:ext cx="1244600" cy="10318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1552575" y="4492625"/>
            <a:ext cx="625475" cy="457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1291070" y="4212660"/>
            <a:ext cx="1149522" cy="935182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 txBox="1"/>
          <p:nvPr/>
        </p:nvSpPr>
        <p:spPr>
          <a:xfrm>
            <a:off x="1694381" y="4558331"/>
            <a:ext cx="34290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4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35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50" spc="-19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809875" y="4178300"/>
            <a:ext cx="1660524" cy="10318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2851150" y="4492625"/>
            <a:ext cx="1577975" cy="457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2858601" y="4212660"/>
            <a:ext cx="1563177" cy="935182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 txBox="1"/>
          <p:nvPr/>
        </p:nvSpPr>
        <p:spPr>
          <a:xfrm>
            <a:off x="2993037" y="4558331"/>
            <a:ext cx="129444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1" dirty="0">
                <a:solidFill>
                  <a:srgbClr val="FFFFFF"/>
                </a:solidFill>
                <a:latin typeface="Calibri"/>
                <a:cs typeface="Calibri"/>
              </a:rPr>
              <a:t>Feature</a:t>
            </a:r>
            <a:r>
              <a:rPr sz="13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FFFFFF"/>
                </a:solidFill>
                <a:latin typeface="Calibri"/>
                <a:cs typeface="Calibri"/>
              </a:rPr>
              <a:t>extraction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505575" y="4178300"/>
            <a:ext cx="1479549" cy="10318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6740525" y="4492625"/>
            <a:ext cx="1012824" cy="4572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6553185" y="4212660"/>
            <a:ext cx="1384588" cy="935182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 txBox="1"/>
          <p:nvPr/>
        </p:nvSpPr>
        <p:spPr>
          <a:xfrm>
            <a:off x="6880480" y="4558331"/>
            <a:ext cx="72961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350" spc="-23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r>
              <a:rPr sz="1350" spc="-4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350" spc="-4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46639" y="5309551"/>
            <a:ext cx="104013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-4" dirty="0">
                <a:latin typeface="Calibri"/>
                <a:cs typeface="Calibri"/>
              </a:rPr>
              <a:t>Deep</a:t>
            </a:r>
            <a:r>
              <a:rPr sz="1350" b="1" spc="-56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Learning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708379" y="4150315"/>
            <a:ext cx="1864043" cy="1044416"/>
          </a:xfrm>
          <a:custGeom>
            <a:avLst/>
            <a:gdLst/>
            <a:ahLst/>
            <a:cxnLst/>
            <a:rect l="l" t="t" r="r" b="b"/>
            <a:pathLst>
              <a:path w="2485390" h="1392554">
                <a:moveTo>
                  <a:pt x="0" y="1392381"/>
                </a:moveTo>
                <a:lnTo>
                  <a:pt x="2484826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2708379" y="4150314"/>
            <a:ext cx="1864043" cy="1044416"/>
          </a:xfrm>
          <a:custGeom>
            <a:avLst/>
            <a:gdLst/>
            <a:ahLst/>
            <a:cxnLst/>
            <a:rect l="l" t="t" r="r" b="b"/>
            <a:pathLst>
              <a:path w="2485390" h="1392554">
                <a:moveTo>
                  <a:pt x="0" y="0"/>
                </a:moveTo>
                <a:lnTo>
                  <a:pt x="2484826" y="1392382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/>
          <p:nvPr/>
        </p:nvSpPr>
        <p:spPr>
          <a:xfrm>
            <a:off x="4791075" y="4171950"/>
            <a:ext cx="1660524" cy="10287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4899025" y="4483100"/>
            <a:ext cx="1444625" cy="4572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4839785" y="4204866"/>
            <a:ext cx="1563177" cy="935182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 txBox="1"/>
          <p:nvPr/>
        </p:nvSpPr>
        <p:spPr>
          <a:xfrm>
            <a:off x="5041635" y="4550538"/>
            <a:ext cx="115966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1" dirty="0">
                <a:solidFill>
                  <a:srgbClr val="FFFFFF"/>
                </a:solidFill>
                <a:latin typeface="Calibri"/>
                <a:cs typeface="Calibri"/>
              </a:rPr>
              <a:t>Feature</a:t>
            </a:r>
            <a:r>
              <a:rPr sz="1350" spc="-2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722221" y="3762581"/>
            <a:ext cx="3367564" cy="1541145"/>
          </a:xfrm>
          <a:custGeom>
            <a:avLst/>
            <a:gdLst/>
            <a:ahLst/>
            <a:cxnLst/>
            <a:rect l="l" t="t" r="r" b="b"/>
            <a:pathLst>
              <a:path w="4490084" h="2054860">
                <a:moveTo>
                  <a:pt x="0" y="342479"/>
                </a:moveTo>
                <a:lnTo>
                  <a:pt x="3126" y="296006"/>
                </a:lnTo>
                <a:lnTo>
                  <a:pt x="12233" y="251434"/>
                </a:lnTo>
                <a:lnTo>
                  <a:pt x="26913" y="209170"/>
                </a:lnTo>
                <a:lnTo>
                  <a:pt x="46758" y="169623"/>
                </a:lnTo>
                <a:lnTo>
                  <a:pt x="71359" y="133200"/>
                </a:lnTo>
                <a:lnTo>
                  <a:pt x="100309" y="100309"/>
                </a:lnTo>
                <a:lnTo>
                  <a:pt x="133200" y="71359"/>
                </a:lnTo>
                <a:lnTo>
                  <a:pt x="169623" y="46758"/>
                </a:lnTo>
                <a:lnTo>
                  <a:pt x="209170" y="26913"/>
                </a:lnTo>
                <a:lnTo>
                  <a:pt x="251434" y="12233"/>
                </a:lnTo>
                <a:lnTo>
                  <a:pt x="296006" y="3126"/>
                </a:lnTo>
                <a:lnTo>
                  <a:pt x="342479" y="0"/>
                </a:lnTo>
                <a:lnTo>
                  <a:pt x="4146991" y="0"/>
                </a:lnTo>
                <a:lnTo>
                  <a:pt x="4193463" y="3126"/>
                </a:lnTo>
                <a:lnTo>
                  <a:pt x="4238035" y="12233"/>
                </a:lnTo>
                <a:lnTo>
                  <a:pt x="4280299" y="26913"/>
                </a:lnTo>
                <a:lnTo>
                  <a:pt x="4319846" y="46758"/>
                </a:lnTo>
                <a:lnTo>
                  <a:pt x="4356269" y="71359"/>
                </a:lnTo>
                <a:lnTo>
                  <a:pt x="4389160" y="100309"/>
                </a:lnTo>
                <a:lnTo>
                  <a:pt x="4418110" y="133200"/>
                </a:lnTo>
                <a:lnTo>
                  <a:pt x="4442711" y="169623"/>
                </a:lnTo>
                <a:lnTo>
                  <a:pt x="4462556" y="209170"/>
                </a:lnTo>
                <a:lnTo>
                  <a:pt x="4477236" y="251434"/>
                </a:lnTo>
                <a:lnTo>
                  <a:pt x="4486343" y="296006"/>
                </a:lnTo>
                <a:lnTo>
                  <a:pt x="4489470" y="342479"/>
                </a:lnTo>
                <a:lnTo>
                  <a:pt x="4489470" y="1712352"/>
                </a:lnTo>
                <a:lnTo>
                  <a:pt x="4486343" y="1758824"/>
                </a:lnTo>
                <a:lnTo>
                  <a:pt x="4477236" y="1803396"/>
                </a:lnTo>
                <a:lnTo>
                  <a:pt x="4462556" y="1845660"/>
                </a:lnTo>
                <a:lnTo>
                  <a:pt x="4442711" y="1885207"/>
                </a:lnTo>
                <a:lnTo>
                  <a:pt x="4418110" y="1921630"/>
                </a:lnTo>
                <a:lnTo>
                  <a:pt x="4389160" y="1954521"/>
                </a:lnTo>
                <a:lnTo>
                  <a:pt x="4356269" y="1983471"/>
                </a:lnTo>
                <a:lnTo>
                  <a:pt x="4319846" y="2008072"/>
                </a:lnTo>
                <a:lnTo>
                  <a:pt x="4280299" y="2027917"/>
                </a:lnTo>
                <a:lnTo>
                  <a:pt x="4238035" y="2042597"/>
                </a:lnTo>
                <a:lnTo>
                  <a:pt x="4193463" y="2051704"/>
                </a:lnTo>
                <a:lnTo>
                  <a:pt x="4146991" y="2054831"/>
                </a:lnTo>
                <a:lnTo>
                  <a:pt x="342479" y="2054831"/>
                </a:lnTo>
                <a:lnTo>
                  <a:pt x="296006" y="2051704"/>
                </a:lnTo>
                <a:lnTo>
                  <a:pt x="251434" y="2042597"/>
                </a:lnTo>
                <a:lnTo>
                  <a:pt x="209170" y="2027917"/>
                </a:lnTo>
                <a:lnTo>
                  <a:pt x="169623" y="2008072"/>
                </a:lnTo>
                <a:lnTo>
                  <a:pt x="133200" y="1983471"/>
                </a:lnTo>
                <a:lnTo>
                  <a:pt x="100309" y="1954521"/>
                </a:lnTo>
                <a:lnTo>
                  <a:pt x="71359" y="1921630"/>
                </a:lnTo>
                <a:lnTo>
                  <a:pt x="46758" y="1885207"/>
                </a:lnTo>
                <a:lnTo>
                  <a:pt x="26913" y="1845660"/>
                </a:lnTo>
                <a:lnTo>
                  <a:pt x="12233" y="1803396"/>
                </a:lnTo>
                <a:lnTo>
                  <a:pt x="3126" y="1758824"/>
                </a:lnTo>
                <a:lnTo>
                  <a:pt x="0" y="1712352"/>
                </a:lnTo>
                <a:lnTo>
                  <a:pt x="0" y="342479"/>
                </a:lnTo>
                <a:close/>
              </a:path>
            </a:pathLst>
          </a:custGeom>
          <a:ln w="381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 txBox="1"/>
          <p:nvPr/>
        </p:nvSpPr>
        <p:spPr>
          <a:xfrm>
            <a:off x="3121241" y="3337165"/>
            <a:ext cx="4084320" cy="73674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-8" dirty="0">
                <a:latin typeface="Calibri"/>
                <a:cs typeface="Calibri"/>
              </a:rPr>
              <a:t>Conventional </a:t>
            </a:r>
            <a:r>
              <a:rPr sz="1350" b="1" spc="-4" dirty="0">
                <a:latin typeface="Calibri"/>
                <a:cs typeface="Calibri"/>
              </a:rPr>
              <a:t>Machine Learning pipeline</a:t>
            </a:r>
            <a:endParaRPr sz="1350" dirty="0">
              <a:latin typeface="Calibri"/>
              <a:cs typeface="Calibri"/>
            </a:endParaRPr>
          </a:p>
          <a:p>
            <a:pPr>
              <a:spcBef>
                <a:spcPts val="19"/>
              </a:spcBef>
            </a:pPr>
            <a:endParaRPr sz="2025" dirty="0">
              <a:latin typeface="Calibri"/>
              <a:cs typeface="Calibri"/>
            </a:endParaRPr>
          </a:p>
          <a:p>
            <a:pPr marL="2471738"/>
            <a:r>
              <a:rPr sz="1350" dirty="0">
                <a:latin typeface="Calibri"/>
                <a:cs typeface="Calibri"/>
              </a:rPr>
              <a:t>Deep </a:t>
            </a:r>
            <a:r>
              <a:rPr sz="1350" spc="-4" dirty="0">
                <a:latin typeface="Calibri"/>
                <a:cs typeface="Calibri"/>
              </a:rPr>
              <a:t>prediction</a:t>
            </a:r>
            <a:r>
              <a:rPr sz="1350" spc="-38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model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xfrm>
            <a:off x="11067415" y="6433619"/>
            <a:ext cx="2317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IN" smtClean="0"/>
              <a:pPr marL="38100">
                <a:spcBef>
                  <a:spcPts val="40"/>
                </a:spcBef>
              </a:pPr>
              <a:t>74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81370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A9D6-213F-424B-A518-360BC346C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Disadvantages of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1EE7E-0368-43FD-AC32-F2370333A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</a:t>
            </a:r>
            <a:r>
              <a:rPr lang="en-US" altLang="ko-KR" b="0" dirty="0"/>
              <a:t>he number of </a:t>
            </a:r>
            <a:r>
              <a:rPr lang="en-US" altLang="ko-KR" b="0" dirty="0">
                <a:solidFill>
                  <a:srgbClr val="FF0000"/>
                </a:solidFill>
              </a:rPr>
              <a:t>trainable parameters </a:t>
            </a:r>
            <a:r>
              <a:rPr lang="en-US" altLang="ko-KR" b="0" dirty="0"/>
              <a:t>becomes extremely large</a:t>
            </a:r>
          </a:p>
          <a:p>
            <a:r>
              <a:rPr lang="en-US" altLang="ko-KR" b="0" dirty="0"/>
              <a:t>Little or no invariance to </a:t>
            </a:r>
            <a:r>
              <a:rPr lang="en-US" altLang="ko-KR" b="0" dirty="0">
                <a:solidFill>
                  <a:srgbClr val="FF0000"/>
                </a:solidFill>
              </a:rPr>
              <a:t>shifting, scaling</a:t>
            </a:r>
            <a:r>
              <a:rPr lang="en-US" altLang="ko-KR" b="0" dirty="0"/>
              <a:t>, and other forms of </a:t>
            </a:r>
            <a:r>
              <a:rPr lang="en-US" altLang="ko-KR" b="0" dirty="0">
                <a:solidFill>
                  <a:srgbClr val="FF0000"/>
                </a:solidFill>
              </a:rPr>
              <a:t>distortion</a:t>
            </a:r>
          </a:p>
          <a:p>
            <a:r>
              <a:rPr lang="en-US" altLang="ko-KR" b="0" dirty="0"/>
              <a:t>The </a:t>
            </a:r>
            <a:r>
              <a:rPr lang="en-US" altLang="ko-KR" b="0" dirty="0">
                <a:solidFill>
                  <a:srgbClr val="FF0000"/>
                </a:solidFill>
              </a:rPr>
              <a:t>topology</a:t>
            </a:r>
            <a:r>
              <a:rPr lang="en-US" altLang="ko-KR" b="0" dirty="0"/>
              <a:t> of the input data is completely ignored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7CECB-1295-4E6D-A3CE-439A6D9D4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F13DA-0989-42BA-942B-505B1F91D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418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n-lt"/>
              </a:rPr>
              <a:t>Some feature representations</a:t>
            </a:r>
          </a:p>
        </p:txBody>
      </p:sp>
      <p:grpSp>
        <p:nvGrpSpPr>
          <p:cNvPr id="4" name="Group 10"/>
          <p:cNvGrpSpPr/>
          <p:nvPr/>
        </p:nvGrpSpPr>
        <p:grpSpPr>
          <a:xfrm>
            <a:off x="601747" y="1709215"/>
            <a:ext cx="3984410" cy="1094772"/>
            <a:chOff x="306685" y="1053819"/>
            <a:chExt cx="4456696" cy="1224539"/>
          </a:xfrm>
        </p:grpSpPr>
        <p:pic>
          <p:nvPicPr>
            <p:cNvPr id="5" name="Picture 2" descr="C:\Users\ang\Desktop\features\SIFTinterestPointLocalization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36256" y="1053819"/>
              <a:ext cx="1727125" cy="1222765"/>
            </a:xfrm>
            <a:prstGeom prst="rect">
              <a:avLst/>
            </a:prstGeom>
            <a:noFill/>
          </p:spPr>
        </p:pic>
        <p:pic>
          <p:nvPicPr>
            <p:cNvPr id="6" name="Picture 3" descr="C:\Users\ang\Desktop\features\SIFTdescriptors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6685" y="1054248"/>
              <a:ext cx="2734227" cy="1224110"/>
            </a:xfrm>
            <a:prstGeom prst="rect">
              <a:avLst/>
            </a:prstGeom>
            <a:noFill/>
          </p:spPr>
        </p:pic>
      </p:grpSp>
      <p:pic>
        <p:nvPicPr>
          <p:cNvPr id="7" name="Picture 4" descr="C:\Users\ang\Desktop\features\SPINfeatur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534" y="1673779"/>
            <a:ext cx="2863425" cy="1182924"/>
          </a:xfrm>
          <a:prstGeom prst="rect">
            <a:avLst/>
          </a:prstGeom>
          <a:noFill/>
        </p:spPr>
      </p:pic>
      <p:pic>
        <p:nvPicPr>
          <p:cNvPr id="8" name="Picture 5" descr="C:\Users\ang\Desktop\features\RIFTfeature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20203" y="3352071"/>
            <a:ext cx="2858275" cy="1446781"/>
          </a:xfrm>
          <a:prstGeom prst="rect">
            <a:avLst/>
          </a:prstGeom>
          <a:noFill/>
        </p:spPr>
      </p:pic>
      <p:pic>
        <p:nvPicPr>
          <p:cNvPr id="9" name="Picture 6" descr="C:\Users\ang\Desktop\features\HOGdescriptors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081" y="3352071"/>
            <a:ext cx="4240678" cy="1439881"/>
          </a:xfrm>
          <a:prstGeom prst="rect">
            <a:avLst/>
          </a:prstGeom>
          <a:noFill/>
        </p:spPr>
      </p:pic>
      <p:pic>
        <p:nvPicPr>
          <p:cNvPr id="10" name="Picture 7" descr="C:\Users\ang\Desktop\features\GLOHdescriptor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98041" y="5294220"/>
            <a:ext cx="3291385" cy="987455"/>
          </a:xfrm>
          <a:prstGeom prst="rect">
            <a:avLst/>
          </a:prstGeom>
          <a:noFill/>
        </p:spPr>
      </p:pic>
      <p:pic>
        <p:nvPicPr>
          <p:cNvPr id="11" name="Picture 9" descr="C:\Users\ang\Desktop\features\TextonsSchmidSet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0933" y="5387894"/>
            <a:ext cx="1687676" cy="50295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2134657" y="2748888"/>
            <a:ext cx="566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dirty="0"/>
              <a:t>SIFT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13112" y="2735419"/>
            <a:ext cx="121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dirty="0"/>
              <a:t>Spin image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74231" y="4780852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dirty="0" err="1"/>
              <a:t>HoG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30524" y="4663236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dirty="0"/>
              <a:t>RIFT</a:t>
            </a:r>
          </a:p>
        </p:txBody>
      </p:sp>
      <p:pic>
        <p:nvPicPr>
          <p:cNvPr id="16" name="Picture 10" descr="C:\Users\ang\Desktop\features\TextonsLeungMalikSet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27420" y="5385848"/>
            <a:ext cx="1501207" cy="524932"/>
          </a:xfrm>
          <a:prstGeom prst="rect">
            <a:avLst/>
          </a:prstGeom>
          <a:noFill/>
        </p:spPr>
      </p:pic>
      <p:pic>
        <p:nvPicPr>
          <p:cNvPr id="17" name="Picture 11" descr="C:\Users\ang\Desktop\features\TextonsMR8set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883004" y="5880150"/>
            <a:ext cx="1512487" cy="521633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2236427" y="6383100"/>
            <a:ext cx="896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dirty="0" err="1"/>
              <a:t>Textons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67502" y="6280224"/>
            <a:ext cx="719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dirty="0"/>
              <a:t>GLOH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0D9E4-FAD6-4612-B8D4-1397D99865B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7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8" grpId="0"/>
      <p:bldP spid="1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libri"/>
              </a:rPr>
              <a:t>Some feature representations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4" name="Group 10"/>
          <p:cNvGrpSpPr/>
          <p:nvPr/>
        </p:nvGrpSpPr>
        <p:grpSpPr>
          <a:xfrm>
            <a:off x="601747" y="1709215"/>
            <a:ext cx="3984410" cy="1094772"/>
            <a:chOff x="306685" y="1053819"/>
            <a:chExt cx="4456696" cy="1224539"/>
          </a:xfrm>
        </p:grpSpPr>
        <p:pic>
          <p:nvPicPr>
            <p:cNvPr id="5" name="Picture 2" descr="C:\Users\ang\Desktop\features\SIFTinterestPointLocalization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36256" y="1053819"/>
              <a:ext cx="1727125" cy="1222765"/>
            </a:xfrm>
            <a:prstGeom prst="rect">
              <a:avLst/>
            </a:prstGeom>
            <a:noFill/>
          </p:spPr>
        </p:pic>
        <p:pic>
          <p:nvPicPr>
            <p:cNvPr id="6" name="Picture 3" descr="C:\Users\ang\Desktop\features\SIFTdescriptors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6685" y="1054248"/>
              <a:ext cx="2734227" cy="1224110"/>
            </a:xfrm>
            <a:prstGeom prst="rect">
              <a:avLst/>
            </a:prstGeom>
            <a:noFill/>
          </p:spPr>
        </p:pic>
      </p:grpSp>
      <p:pic>
        <p:nvPicPr>
          <p:cNvPr id="7" name="Picture 4" descr="C:\Users\ang\Desktop\features\SPINfeatur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534" y="1673779"/>
            <a:ext cx="2863425" cy="1182924"/>
          </a:xfrm>
          <a:prstGeom prst="rect">
            <a:avLst/>
          </a:prstGeom>
          <a:noFill/>
        </p:spPr>
      </p:pic>
      <p:pic>
        <p:nvPicPr>
          <p:cNvPr id="8" name="Picture 5" descr="C:\Users\ang\Desktop\features\RIFTfeature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20203" y="3352071"/>
            <a:ext cx="2858275" cy="1446781"/>
          </a:xfrm>
          <a:prstGeom prst="rect">
            <a:avLst/>
          </a:prstGeom>
          <a:noFill/>
        </p:spPr>
      </p:pic>
      <p:pic>
        <p:nvPicPr>
          <p:cNvPr id="9" name="Picture 6" descr="C:\Users\ang\Desktop\features\HOGdescriptors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081" y="3352071"/>
            <a:ext cx="4240678" cy="1439881"/>
          </a:xfrm>
          <a:prstGeom prst="rect">
            <a:avLst/>
          </a:prstGeom>
          <a:noFill/>
        </p:spPr>
      </p:pic>
      <p:pic>
        <p:nvPicPr>
          <p:cNvPr id="10" name="Picture 7" descr="C:\Users\ang\Desktop\features\GLOHdescriptor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98041" y="5294220"/>
            <a:ext cx="3291385" cy="987455"/>
          </a:xfrm>
          <a:prstGeom prst="rect">
            <a:avLst/>
          </a:prstGeom>
          <a:noFill/>
        </p:spPr>
      </p:pic>
      <p:pic>
        <p:nvPicPr>
          <p:cNvPr id="11" name="Picture 9" descr="C:\Users\ang\Desktop\features\TextonsSchmidSet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0933" y="5387894"/>
            <a:ext cx="1687676" cy="50295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2134657" y="2748888"/>
            <a:ext cx="566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dirty="0"/>
              <a:t>SIFT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13112" y="2735419"/>
            <a:ext cx="121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dirty="0"/>
              <a:t>Spin image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74231" y="4780852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dirty="0" err="1"/>
              <a:t>HoG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30524" y="4663236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dirty="0"/>
              <a:t>RIFT</a:t>
            </a:r>
          </a:p>
        </p:txBody>
      </p:sp>
      <p:pic>
        <p:nvPicPr>
          <p:cNvPr id="16" name="Picture 10" descr="C:\Users\ang\Desktop\features\TextonsLeungMalikSet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27420" y="5385848"/>
            <a:ext cx="1501207" cy="524932"/>
          </a:xfrm>
          <a:prstGeom prst="rect">
            <a:avLst/>
          </a:prstGeom>
          <a:noFill/>
        </p:spPr>
      </p:pic>
      <p:pic>
        <p:nvPicPr>
          <p:cNvPr id="17" name="Picture 11" descr="C:\Users\ang\Desktop\features\TextonsMR8set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883004" y="5880150"/>
            <a:ext cx="1512487" cy="521633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2236427" y="6383100"/>
            <a:ext cx="896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dirty="0" err="1"/>
              <a:t>Textons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67502" y="6280224"/>
            <a:ext cx="719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dirty="0"/>
              <a:t>GLOH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2735419"/>
            <a:ext cx="9144000" cy="1907881"/>
          </a:xfrm>
          <a:prstGeom prst="rect">
            <a:avLst/>
          </a:prstGeom>
          <a:solidFill>
            <a:srgbClr val="C00000"/>
          </a:solidFill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3600" dirty="0">
                <a:solidFill>
                  <a:schemeClr val="bg1"/>
                </a:solidFill>
              </a:rPr>
              <a:t>Coming up with features is often difficult, time-consuming, and requires expert knowledge.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1A552-2C66-4CEC-8F57-D7C8CA612F79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61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819" y="365126"/>
            <a:ext cx="8796271" cy="1325563"/>
          </a:xfrm>
        </p:spPr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  <a:latin typeface="Calibri"/>
              </a:rPr>
              <a:t>Convolutional Neural Network (CNN)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819" y="1825625"/>
            <a:ext cx="8796271" cy="435133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r>
              <a:rPr lang="en-US" dirty="0"/>
              <a:t>CNNs have much fewer connections and parameters in comparison to similar size ANN and so they are easier to train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8780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n-lt"/>
              </a:rPr>
              <a:t>Building Blocks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331" y="1825625"/>
            <a:ext cx="4351338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922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15" y="180304"/>
            <a:ext cx="8603086" cy="151038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   Automatic Colorization of Images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273764"/>
            <a:ext cx="7446404" cy="515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469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89A3C10-7D64-4A1E-B0E8-F81DC361FB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2050" y="676190"/>
            <a:ext cx="6824663" cy="500232"/>
          </a:xfrm>
        </p:spPr>
        <p:txBody>
          <a:bodyPr lIns="0" tIns="11206" rIns="0" bIns="0" rtlCol="0">
            <a:spAutoFit/>
          </a:bodyPr>
          <a:lstStyle/>
          <a:p>
            <a:pPr marL="11206" algn="ctr">
              <a:spcBef>
                <a:spcPts val="88"/>
              </a:spcBef>
              <a:defRPr/>
            </a:pPr>
            <a:r>
              <a:rPr sz="3530" b="1" dirty="0">
                <a:solidFill>
                  <a:srgbClr val="FF0000"/>
                </a:solidFill>
              </a:rPr>
              <a:t>Edge</a:t>
            </a:r>
            <a:r>
              <a:rPr sz="3530" b="1" spc="4" dirty="0">
                <a:solidFill>
                  <a:srgbClr val="FF0000"/>
                </a:solidFill>
              </a:rPr>
              <a:t> </a:t>
            </a:r>
            <a:r>
              <a:rPr sz="3530" b="1" spc="-4" dirty="0">
                <a:solidFill>
                  <a:srgbClr val="FF0000"/>
                </a:solidFill>
              </a:rPr>
              <a:t>Operators</a:t>
            </a:r>
            <a:endParaRPr sz="353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D08660BF-BE27-40C1-B866-F32CB1276F49}"/>
              </a:ext>
            </a:extLst>
          </p:cNvPr>
          <p:cNvGraphicFramePr>
            <a:graphicFrameLocks noGrp="1"/>
          </p:cNvGraphicFramePr>
          <p:nvPr/>
        </p:nvGraphicFramePr>
        <p:xfrm>
          <a:off x="3148013" y="3214688"/>
          <a:ext cx="1008063" cy="10493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0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0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779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35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35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35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779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35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35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35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779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35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35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35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7B936B16-AE0F-4084-9DE2-A41E7680354D}"/>
              </a:ext>
            </a:extLst>
          </p:cNvPr>
          <p:cNvGraphicFramePr>
            <a:graphicFrameLocks noGrp="1"/>
          </p:cNvGraphicFramePr>
          <p:nvPr/>
        </p:nvGraphicFramePr>
        <p:xfrm>
          <a:off x="4559300" y="3214688"/>
          <a:ext cx="1008063" cy="10493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0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0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779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35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35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35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779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35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35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35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779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35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35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35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>
            <a:extLst>
              <a:ext uri="{FF2B5EF4-FFF2-40B4-BE49-F238E27FC236}">
                <a16:creationId xmlns:a16="http://schemas.microsoft.com/office/drawing/2014/main" id="{3212749B-3261-4C82-B8B2-9A2D7DEAB9D8}"/>
              </a:ext>
            </a:extLst>
          </p:cNvPr>
          <p:cNvSpPr/>
          <p:nvPr/>
        </p:nvSpPr>
        <p:spPr>
          <a:xfrm>
            <a:off x="3227388" y="1344613"/>
            <a:ext cx="2178050" cy="55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>
              <a:defRPr/>
            </a:pPr>
            <a:endParaRPr sz="1765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2234D711-08FC-487A-8993-D46E99E8E798}"/>
              </a:ext>
            </a:extLst>
          </p:cNvPr>
          <p:cNvSpPr txBox="1"/>
          <p:nvPr/>
        </p:nvSpPr>
        <p:spPr>
          <a:xfrm>
            <a:off x="942975" y="1508125"/>
            <a:ext cx="884238" cy="282575"/>
          </a:xfrm>
          <a:prstGeom prst="rect">
            <a:avLst/>
          </a:prstGeom>
        </p:spPr>
        <p:txBody>
          <a:bodyPr lIns="0" tIns="11206" rIns="0" bIns="0">
            <a:spAutoFit/>
          </a:bodyPr>
          <a:lstStyle/>
          <a:p>
            <a:pPr marL="11206">
              <a:spcBef>
                <a:spcPts val="88"/>
              </a:spcBef>
              <a:defRPr/>
            </a:pPr>
            <a:r>
              <a:rPr sz="1765" spc="-4" dirty="0">
                <a:latin typeface="Carlito"/>
                <a:cs typeface="Carlito"/>
              </a:rPr>
              <a:t>Gradient:</a:t>
            </a:r>
            <a:endParaRPr sz="1765">
              <a:latin typeface="Carlito"/>
              <a:cs typeface="Carlito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FDDBAE3D-109C-44DD-A04C-EE2469D90951}"/>
              </a:ext>
            </a:extLst>
          </p:cNvPr>
          <p:cNvSpPr txBox="1"/>
          <p:nvPr/>
        </p:nvSpPr>
        <p:spPr>
          <a:xfrm>
            <a:off x="968375" y="2224088"/>
            <a:ext cx="1404938" cy="960437"/>
          </a:xfrm>
          <a:prstGeom prst="rect">
            <a:avLst/>
          </a:prstGeom>
        </p:spPr>
        <p:txBody>
          <a:bodyPr lIns="0" tIns="11206" rIns="0" bIns="0">
            <a:spAutoFit/>
          </a:bodyPr>
          <a:lstStyle/>
          <a:p>
            <a:pPr marL="11206">
              <a:spcBef>
                <a:spcPts val="88"/>
              </a:spcBef>
              <a:defRPr/>
            </a:pPr>
            <a:r>
              <a:rPr sz="1765" spc="-4" dirty="0">
                <a:latin typeface="Carlito"/>
                <a:cs typeface="Carlito"/>
              </a:rPr>
              <a:t>Roberts </a:t>
            </a:r>
            <a:r>
              <a:rPr sz="1765" dirty="0">
                <a:latin typeface="Carlito"/>
                <a:cs typeface="Carlito"/>
              </a:rPr>
              <a:t>(2 x</a:t>
            </a:r>
            <a:r>
              <a:rPr sz="1765" spc="-49" dirty="0">
                <a:latin typeface="Carlito"/>
                <a:cs typeface="Carlito"/>
              </a:rPr>
              <a:t> </a:t>
            </a:r>
            <a:r>
              <a:rPr sz="1765" spc="-4" dirty="0">
                <a:latin typeface="Carlito"/>
                <a:cs typeface="Carlito"/>
              </a:rPr>
              <a:t>2):</a:t>
            </a:r>
            <a:endParaRPr sz="1765">
              <a:latin typeface="Carlito"/>
              <a:cs typeface="Carlito"/>
            </a:endParaRPr>
          </a:p>
          <a:p>
            <a:pPr>
              <a:spcBef>
                <a:spcPts val="53"/>
              </a:spcBef>
              <a:defRPr/>
            </a:pPr>
            <a:endParaRPr sz="2559">
              <a:latin typeface="Carlito"/>
              <a:cs typeface="Carlito"/>
            </a:endParaRPr>
          </a:p>
          <a:p>
            <a:pPr marL="11206">
              <a:defRPr/>
            </a:pPr>
            <a:r>
              <a:rPr sz="1765" spc="-4" dirty="0">
                <a:latin typeface="Carlito"/>
                <a:cs typeface="Carlito"/>
              </a:rPr>
              <a:t>Sobel </a:t>
            </a:r>
            <a:r>
              <a:rPr sz="1765" dirty="0">
                <a:latin typeface="Carlito"/>
                <a:cs typeface="Carlito"/>
              </a:rPr>
              <a:t>(3 x</a:t>
            </a:r>
            <a:r>
              <a:rPr sz="1765" spc="-31" dirty="0">
                <a:latin typeface="Carlito"/>
                <a:cs typeface="Carlito"/>
              </a:rPr>
              <a:t> </a:t>
            </a:r>
            <a:r>
              <a:rPr sz="1765" spc="-4" dirty="0">
                <a:latin typeface="Carlito"/>
                <a:cs typeface="Carlito"/>
              </a:rPr>
              <a:t>3):</a:t>
            </a:r>
            <a:endParaRPr sz="1765">
              <a:latin typeface="Carlito"/>
              <a:cs typeface="Carlito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F8B61F06-3A4C-4564-BD8D-3DD729EBE536}"/>
              </a:ext>
            </a:extLst>
          </p:cNvPr>
          <p:cNvSpPr txBox="1"/>
          <p:nvPr/>
        </p:nvSpPr>
        <p:spPr>
          <a:xfrm>
            <a:off x="968375" y="4375150"/>
            <a:ext cx="1196975" cy="284163"/>
          </a:xfrm>
          <a:prstGeom prst="rect">
            <a:avLst/>
          </a:prstGeom>
        </p:spPr>
        <p:txBody>
          <a:bodyPr lIns="0" tIns="11206" rIns="0" bIns="0">
            <a:spAutoFit/>
          </a:bodyPr>
          <a:lstStyle/>
          <a:p>
            <a:pPr marL="11206">
              <a:spcBef>
                <a:spcPts val="88"/>
              </a:spcBef>
              <a:defRPr/>
            </a:pPr>
            <a:r>
              <a:rPr sz="1765" spc="-4" dirty="0">
                <a:latin typeface="Carlito"/>
                <a:cs typeface="Carlito"/>
              </a:rPr>
              <a:t>Sobel </a:t>
            </a:r>
            <a:r>
              <a:rPr sz="1765" dirty="0">
                <a:latin typeface="Carlito"/>
                <a:cs typeface="Carlito"/>
              </a:rPr>
              <a:t>(5 x</a:t>
            </a:r>
            <a:r>
              <a:rPr sz="1765" spc="-62" dirty="0">
                <a:latin typeface="Carlito"/>
                <a:cs typeface="Carlito"/>
              </a:rPr>
              <a:t> </a:t>
            </a:r>
            <a:r>
              <a:rPr sz="1765" spc="-4" dirty="0">
                <a:latin typeface="Carlito"/>
                <a:cs typeface="Carlito"/>
              </a:rPr>
              <a:t>5):</a:t>
            </a:r>
            <a:endParaRPr sz="1765">
              <a:latin typeface="Carlito"/>
              <a:cs typeface="Carlito"/>
            </a:endParaRPr>
          </a:p>
        </p:txBody>
      </p:sp>
      <p:graphicFrame>
        <p:nvGraphicFramePr>
          <p:cNvPr id="11" name="object 11">
            <a:extLst>
              <a:ext uri="{FF2B5EF4-FFF2-40B4-BE49-F238E27FC236}">
                <a16:creationId xmlns:a16="http://schemas.microsoft.com/office/drawing/2014/main" id="{A9C1570E-8066-4268-9F14-CFCBDD5B4CEE}"/>
              </a:ext>
            </a:extLst>
          </p:cNvPr>
          <p:cNvGraphicFramePr>
            <a:graphicFrameLocks noGrp="1"/>
          </p:cNvGraphicFramePr>
          <p:nvPr/>
        </p:nvGraphicFramePr>
        <p:xfrm>
          <a:off x="2541588" y="4625975"/>
          <a:ext cx="1617662" cy="1546227"/>
        </p:xfrm>
        <a:graphic>
          <a:graphicData uri="http://schemas.openxmlformats.org/drawingml/2006/table">
            <a:tbl>
              <a:tblPr/>
              <a:tblGrid>
                <a:gridCol w="323850">
                  <a:extLst>
                    <a:ext uri="{9D8B030D-6E8A-4147-A177-3AD203B41FA5}">
                      <a16:colId xmlns:a16="http://schemas.microsoft.com/office/drawing/2014/main" val="1576184786"/>
                    </a:ext>
                  </a:extLst>
                </a:gridCol>
                <a:gridCol w="322262">
                  <a:extLst>
                    <a:ext uri="{9D8B030D-6E8A-4147-A177-3AD203B41FA5}">
                      <a16:colId xmlns:a16="http://schemas.microsoft.com/office/drawing/2014/main" val="3958771793"/>
                    </a:ext>
                  </a:extLst>
                </a:gridCol>
                <a:gridCol w="325438">
                  <a:extLst>
                    <a:ext uri="{9D8B030D-6E8A-4147-A177-3AD203B41FA5}">
                      <a16:colId xmlns:a16="http://schemas.microsoft.com/office/drawing/2014/main" val="88103205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1056039804"/>
                    </a:ext>
                  </a:extLst>
                </a:gridCol>
                <a:gridCol w="325437">
                  <a:extLst>
                    <a:ext uri="{9D8B030D-6E8A-4147-A177-3AD203B41FA5}">
                      <a16:colId xmlns:a16="http://schemas.microsoft.com/office/drawing/2014/main" val="121826168"/>
                    </a:ext>
                  </a:extLst>
                </a:gridCol>
              </a:tblGrid>
              <a:tr h="3095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0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904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0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904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0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904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582478"/>
                  </a:ext>
                </a:extLst>
              </a:tr>
              <a:tr h="3095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0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904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0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904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0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904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490682"/>
                  </a:ext>
                </a:extLst>
              </a:tr>
              <a:tr h="3095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0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904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0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904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0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904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571607"/>
                  </a:ext>
                </a:extLst>
              </a:tr>
              <a:tr h="307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1" marB="0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1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0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904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1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0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904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1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0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904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1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27689"/>
                  </a:ext>
                </a:extLst>
              </a:tr>
              <a:tr h="3095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1" marB="0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1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0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904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1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0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904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1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0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904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1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946238"/>
                  </a:ext>
                </a:extLst>
              </a:tr>
            </a:tbl>
          </a:graphicData>
        </a:graphic>
      </p:graphicFrame>
      <p:graphicFrame>
        <p:nvGraphicFramePr>
          <p:cNvPr id="12" name="object 12">
            <a:extLst>
              <a:ext uri="{FF2B5EF4-FFF2-40B4-BE49-F238E27FC236}">
                <a16:creationId xmlns:a16="http://schemas.microsoft.com/office/drawing/2014/main" id="{DEEEE5D9-C477-496D-ACD2-3F72DB701EE5}"/>
              </a:ext>
            </a:extLst>
          </p:cNvPr>
          <p:cNvGraphicFramePr>
            <a:graphicFrameLocks noGrp="1"/>
          </p:cNvGraphicFramePr>
          <p:nvPr/>
        </p:nvGraphicFramePr>
        <p:xfrm>
          <a:off x="4492625" y="4625975"/>
          <a:ext cx="1616075" cy="1546227"/>
        </p:xfrm>
        <a:graphic>
          <a:graphicData uri="http://schemas.openxmlformats.org/drawingml/2006/table">
            <a:tbl>
              <a:tblPr/>
              <a:tblGrid>
                <a:gridCol w="323850">
                  <a:extLst>
                    <a:ext uri="{9D8B030D-6E8A-4147-A177-3AD203B41FA5}">
                      <a16:colId xmlns:a16="http://schemas.microsoft.com/office/drawing/2014/main" val="394469564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3572593553"/>
                    </a:ext>
                  </a:extLst>
                </a:gridCol>
                <a:gridCol w="325438">
                  <a:extLst>
                    <a:ext uri="{9D8B030D-6E8A-4147-A177-3AD203B41FA5}">
                      <a16:colId xmlns:a16="http://schemas.microsoft.com/office/drawing/2014/main" val="940496095"/>
                    </a:ext>
                  </a:extLst>
                </a:gridCol>
                <a:gridCol w="322262">
                  <a:extLst>
                    <a:ext uri="{9D8B030D-6E8A-4147-A177-3AD203B41FA5}">
                      <a16:colId xmlns:a16="http://schemas.microsoft.com/office/drawing/2014/main" val="3579104331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490145892"/>
                    </a:ext>
                  </a:extLst>
                </a:gridCol>
              </a:tblGrid>
              <a:tr h="309563">
                <a:tc>
                  <a:txBody>
                    <a:bodyPr/>
                    <a:lstStyle>
                      <a:lvl1pPr marL="90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904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0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904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0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904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525067"/>
                  </a:ext>
                </a:extLst>
              </a:tr>
              <a:tr h="309563">
                <a:tc>
                  <a:txBody>
                    <a:bodyPr/>
                    <a:lstStyle>
                      <a:lvl1pPr marL="90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904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0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904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0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904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216599"/>
                  </a:ext>
                </a:extLst>
              </a:tr>
              <a:tr h="309563">
                <a:tc>
                  <a:txBody>
                    <a:bodyPr/>
                    <a:lstStyle>
                      <a:lvl1pPr marL="90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904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0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904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0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904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5475601"/>
                  </a:ext>
                </a:extLst>
              </a:tr>
              <a:tr h="307975">
                <a:tc>
                  <a:txBody>
                    <a:bodyPr/>
                    <a:lstStyle>
                      <a:lvl1pPr marL="90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904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1" marB="0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0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904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1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1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1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0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904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1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6946407"/>
                  </a:ext>
                </a:extLst>
              </a:tr>
              <a:tr h="309563">
                <a:tc>
                  <a:txBody>
                    <a:bodyPr/>
                    <a:lstStyle>
                      <a:lvl1pPr marL="90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904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1" marB="0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0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904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1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1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1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0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904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1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308148"/>
                  </a:ext>
                </a:extLst>
              </a:tr>
            </a:tbl>
          </a:graphicData>
        </a:graphic>
      </p:graphicFrame>
      <p:graphicFrame>
        <p:nvGraphicFramePr>
          <p:cNvPr id="13" name="object 13">
            <a:extLst>
              <a:ext uri="{FF2B5EF4-FFF2-40B4-BE49-F238E27FC236}">
                <a16:creationId xmlns:a16="http://schemas.microsoft.com/office/drawing/2014/main" id="{B42EBCC2-07CA-4E5F-BD35-AA446A5175C7}"/>
              </a:ext>
            </a:extLst>
          </p:cNvPr>
          <p:cNvGraphicFramePr>
            <a:graphicFrameLocks noGrp="1"/>
          </p:cNvGraphicFramePr>
          <p:nvPr/>
        </p:nvGraphicFramePr>
        <p:xfrm>
          <a:off x="3411538" y="2206625"/>
          <a:ext cx="673100" cy="606426"/>
        </p:xfrm>
        <a:graphic>
          <a:graphicData uri="http://schemas.openxmlformats.org/drawingml/2006/table">
            <a:tbl>
              <a:tblPr/>
              <a:tblGrid>
                <a:gridCol w="336550">
                  <a:extLst>
                    <a:ext uri="{9D8B030D-6E8A-4147-A177-3AD203B41FA5}">
                      <a16:colId xmlns:a16="http://schemas.microsoft.com/office/drawing/2014/main" val="3695345799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388110674"/>
                    </a:ext>
                  </a:extLst>
                </a:gridCol>
              </a:tblGrid>
              <a:tr h="3032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0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904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290503"/>
                  </a:ext>
                </a:extLst>
              </a:tr>
              <a:tr h="3032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0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5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904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6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34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87295"/>
                  </a:ext>
                </a:extLst>
              </a:tr>
            </a:tbl>
          </a:graphicData>
        </a:graphic>
      </p:graphicFrame>
      <p:graphicFrame>
        <p:nvGraphicFramePr>
          <p:cNvPr id="14" name="object 14">
            <a:extLst>
              <a:ext uri="{FF2B5EF4-FFF2-40B4-BE49-F238E27FC236}">
                <a16:creationId xmlns:a16="http://schemas.microsoft.com/office/drawing/2014/main" id="{A34FA557-0745-4E68-B4C7-4CA1F6D4F92D}"/>
              </a:ext>
            </a:extLst>
          </p:cNvPr>
          <p:cNvGraphicFramePr>
            <a:graphicFrameLocks noGrp="1"/>
          </p:cNvGraphicFramePr>
          <p:nvPr/>
        </p:nvGraphicFramePr>
        <p:xfrm>
          <a:off x="4559300" y="2206625"/>
          <a:ext cx="673100" cy="604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24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321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32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4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321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-1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32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7789" name="object 15">
            <a:extLst>
              <a:ext uri="{FF2B5EF4-FFF2-40B4-BE49-F238E27FC236}">
                <a16:creationId xmlns:a16="http://schemas.microsoft.com/office/drawing/2014/main" id="{27731BB5-FF37-4504-BBFE-8D9E1864AB18}"/>
              </a:ext>
            </a:extLst>
          </p:cNvPr>
          <p:cNvGrpSpPr>
            <a:grpSpLocks/>
          </p:cNvGrpSpPr>
          <p:nvPr/>
        </p:nvGrpSpPr>
        <p:grpSpPr bwMode="auto">
          <a:xfrm>
            <a:off x="6988175" y="2214563"/>
            <a:ext cx="546100" cy="2563812"/>
            <a:chOff x="7767637" y="2509837"/>
            <a:chExt cx="619125" cy="2905125"/>
          </a:xfrm>
        </p:grpSpPr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35F1FAD9-9F4D-4EBE-87FD-9FC5676B4419}"/>
                </a:ext>
              </a:extLst>
            </p:cNvPr>
            <p:cNvSpPr/>
            <p:nvPr/>
          </p:nvSpPr>
          <p:spPr>
            <a:xfrm>
              <a:off x="7773037" y="2515233"/>
              <a:ext cx="608326" cy="2894333"/>
            </a:xfrm>
            <a:custGeom>
              <a:avLst/>
              <a:gdLst/>
              <a:ahLst/>
              <a:cxnLst/>
              <a:rect l="l" t="t" r="r" b="b"/>
              <a:pathLst>
                <a:path w="609600" h="2895600">
                  <a:moveTo>
                    <a:pt x="457200" y="0"/>
                  </a:moveTo>
                  <a:lnTo>
                    <a:pt x="152400" y="0"/>
                  </a:lnTo>
                  <a:lnTo>
                    <a:pt x="152400" y="2171700"/>
                  </a:lnTo>
                  <a:lnTo>
                    <a:pt x="0" y="2171700"/>
                  </a:lnTo>
                  <a:lnTo>
                    <a:pt x="304800" y="2895600"/>
                  </a:lnTo>
                  <a:lnTo>
                    <a:pt x="609600" y="2171700"/>
                  </a:lnTo>
                  <a:lnTo>
                    <a:pt x="457200" y="21717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lIns="0" tIns="0" rIns="0" bIns="0"/>
            <a:lstStyle/>
            <a:p>
              <a:pPr>
                <a:defRPr/>
              </a:pPr>
              <a:endParaRPr sz="1765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0AE89DB8-3FBA-4A91-9945-C1D565EBFEC0}"/>
                </a:ext>
              </a:extLst>
            </p:cNvPr>
            <p:cNvSpPr/>
            <p:nvPr/>
          </p:nvSpPr>
          <p:spPr>
            <a:xfrm>
              <a:off x="7773037" y="2515233"/>
              <a:ext cx="608326" cy="2894333"/>
            </a:xfrm>
            <a:custGeom>
              <a:avLst/>
              <a:gdLst/>
              <a:ahLst/>
              <a:cxnLst/>
              <a:rect l="l" t="t" r="r" b="b"/>
              <a:pathLst>
                <a:path w="609600" h="2895600">
                  <a:moveTo>
                    <a:pt x="0" y="2171698"/>
                  </a:moveTo>
                  <a:lnTo>
                    <a:pt x="152399" y="2171698"/>
                  </a:lnTo>
                  <a:lnTo>
                    <a:pt x="152399" y="0"/>
                  </a:lnTo>
                  <a:lnTo>
                    <a:pt x="457199" y="0"/>
                  </a:lnTo>
                  <a:lnTo>
                    <a:pt x="457199" y="2171698"/>
                  </a:lnTo>
                  <a:lnTo>
                    <a:pt x="609599" y="2171698"/>
                  </a:lnTo>
                  <a:lnTo>
                    <a:pt x="304799" y="2895597"/>
                  </a:lnTo>
                  <a:lnTo>
                    <a:pt x="0" y="217169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>
                <a:defRPr/>
              </a:pPr>
              <a:endParaRPr sz="1765"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2CEF5686-3C08-4FC9-9779-547AD6934612}"/>
              </a:ext>
            </a:extLst>
          </p:cNvPr>
          <p:cNvSpPr txBox="1"/>
          <p:nvPr/>
        </p:nvSpPr>
        <p:spPr>
          <a:xfrm>
            <a:off x="6323013" y="1306513"/>
            <a:ext cx="1641475" cy="282575"/>
          </a:xfrm>
          <a:prstGeom prst="rect">
            <a:avLst/>
          </a:prstGeom>
        </p:spPr>
        <p:txBody>
          <a:bodyPr lIns="0" tIns="11206" rIns="0" bIns="0">
            <a:spAutoFit/>
          </a:bodyPr>
          <a:lstStyle/>
          <a:p>
            <a:pPr marL="11206">
              <a:spcBef>
                <a:spcPts val="88"/>
              </a:spcBef>
              <a:defRPr/>
            </a:pPr>
            <a:r>
              <a:rPr sz="1765" spc="-4" dirty="0">
                <a:latin typeface="Carlito"/>
                <a:cs typeface="Carlito"/>
              </a:rPr>
              <a:t>Good</a:t>
            </a:r>
            <a:r>
              <a:rPr sz="1765" spc="-40" dirty="0">
                <a:latin typeface="Carlito"/>
                <a:cs typeface="Carlito"/>
              </a:rPr>
              <a:t> </a:t>
            </a:r>
            <a:r>
              <a:rPr sz="1765" spc="-4" dirty="0">
                <a:latin typeface="Carlito"/>
                <a:cs typeface="Carlito"/>
              </a:rPr>
              <a:t>Localization</a:t>
            </a:r>
            <a:endParaRPr sz="1765">
              <a:latin typeface="Carlito"/>
              <a:cs typeface="Carlito"/>
            </a:endParaRPr>
          </a:p>
        </p:txBody>
      </p:sp>
      <p:sp>
        <p:nvSpPr>
          <p:cNvPr id="27791" name="object 21">
            <a:extLst>
              <a:ext uri="{FF2B5EF4-FFF2-40B4-BE49-F238E27FC236}">
                <a16:creationId xmlns:a16="http://schemas.microsoft.com/office/drawing/2014/main" id="{2403C618-C317-4BC2-A663-6770161F8E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864600" y="6899275"/>
            <a:ext cx="231775" cy="2111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81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>
              <a:spcBef>
                <a:spcPts val="38"/>
              </a:spcBef>
              <a:buFontTx/>
              <a:buNone/>
            </a:pPr>
            <a:fld id="{362011DA-DB6A-4BD6-B237-6E9AFD652F8C}" type="slidenum">
              <a:rPr lang="en-IN" altLang="en-US" sz="1200">
                <a:solidFill>
                  <a:srgbClr val="898989"/>
                </a:solidFill>
                <a:latin typeface="Carlito"/>
                <a:ea typeface="Carlito"/>
                <a:cs typeface="Carlito"/>
              </a:rPr>
              <a:pPr algn="l">
                <a:spcBef>
                  <a:spcPts val="38"/>
                </a:spcBef>
                <a:buFontTx/>
                <a:buNone/>
              </a:pPr>
              <a:t>80</a:t>
            </a:fld>
            <a:endParaRPr lang="en-US" altLang="en-US" sz="1200">
              <a:solidFill>
                <a:srgbClr val="898989"/>
              </a:solidFill>
              <a:latin typeface="Carlito"/>
              <a:ea typeface="Carlito"/>
              <a:cs typeface="Carlito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D7A93248-648F-4122-8481-B49110B911CC}"/>
              </a:ext>
            </a:extLst>
          </p:cNvPr>
          <p:cNvSpPr txBox="1"/>
          <p:nvPr/>
        </p:nvSpPr>
        <p:spPr>
          <a:xfrm>
            <a:off x="6323013" y="1574800"/>
            <a:ext cx="1395412" cy="555625"/>
          </a:xfrm>
          <a:prstGeom prst="rect">
            <a:avLst/>
          </a:prstGeom>
        </p:spPr>
        <p:txBody>
          <a:bodyPr lIns="0" tIns="11206" rIns="0" bIns="0">
            <a:spAutoFit/>
          </a:bodyPr>
          <a:lstStyle>
            <a:lvl1pPr marL="11113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ts val="88"/>
              </a:spcBef>
            </a:pPr>
            <a:r>
              <a:rPr lang="en-US" altLang="en-US" sz="1700">
                <a:latin typeface="Carlito"/>
                <a:ea typeface="Carlito"/>
                <a:cs typeface="Carlito"/>
              </a:rPr>
              <a:t>Noise Sensitive  Poor Detection</a:t>
            </a: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A589C963-9D7E-4B5A-8866-C1846FA661DC}"/>
              </a:ext>
            </a:extLst>
          </p:cNvPr>
          <p:cNvSpPr txBox="1"/>
          <p:nvPr/>
        </p:nvSpPr>
        <p:spPr>
          <a:xfrm>
            <a:off x="6323013" y="5048250"/>
            <a:ext cx="1825625" cy="825500"/>
          </a:xfrm>
          <a:prstGeom prst="rect">
            <a:avLst/>
          </a:prstGeom>
        </p:spPr>
        <p:txBody>
          <a:bodyPr lIns="0" tIns="11206" rIns="0" bIns="0">
            <a:spAutoFit/>
          </a:bodyPr>
          <a:lstStyle>
            <a:lvl1pPr marL="11113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ts val="88"/>
              </a:spcBef>
            </a:pPr>
            <a:r>
              <a:rPr lang="en-US" altLang="en-US" sz="1700">
                <a:latin typeface="Carlito"/>
                <a:ea typeface="Carlito"/>
                <a:cs typeface="Carlito"/>
              </a:rPr>
              <a:t>Poor Localization  Less Noise Sensitive  Good Detection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933A1C1E-B1E4-4F58-AE9D-9AD2B6E810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Sobel Edges</a:t>
            </a:r>
          </a:p>
        </p:txBody>
      </p:sp>
      <p:pic>
        <p:nvPicPr>
          <p:cNvPr id="28675" name="Content Placeholder 3">
            <a:extLst>
              <a:ext uri="{FF2B5EF4-FFF2-40B4-BE49-F238E27FC236}">
                <a16:creationId xmlns:a16="http://schemas.microsoft.com/office/drawing/2014/main" id="{AE38653C-303D-45F5-8B47-DEBEEC2501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749425"/>
            <a:ext cx="8229600" cy="4227513"/>
          </a:xfr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3EFEF-572F-44D6-9CE3-D70923CFE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D7DB08-B1A0-4919-B3D7-27F000603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82</a:t>
            </a:fld>
            <a:endParaRPr lang="en-US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5C7CBBA-D1A9-4C7B-AC66-A2398C24A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384" y="604007"/>
            <a:ext cx="8005554" cy="600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707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623FC1-32AD-4AFC-A236-5D2EA7C14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62" y="263236"/>
            <a:ext cx="9000566" cy="645823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B0C2A-121B-451A-8306-C0BC0001E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D363C-6110-4454-9D79-BE88F247F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581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5611813" y="415925"/>
            <a:ext cx="3114675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GB" altLang="en-US" b="1" dirty="0">
                <a:solidFill>
                  <a:srgbClr val="FF0000"/>
                </a:solidFill>
              </a:rPr>
              <a:t>Feature detectors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/>
          </a:p>
        </p:txBody>
      </p:sp>
      <p:pic>
        <p:nvPicPr>
          <p:cNvPr id="35844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295275"/>
            <a:ext cx="3983038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6" descr="http://mechanicalforex.com/wp-content/uploads/2011/06/N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804988"/>
            <a:ext cx="6921500" cy="499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Rectangle 11"/>
          <p:cNvSpPr>
            <a:spLocks noChangeArrowheads="1"/>
          </p:cNvSpPr>
          <p:nvPr/>
        </p:nvSpPr>
        <p:spPr bwMode="auto">
          <a:xfrm>
            <a:off x="3846513" y="25955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47" name="Rectangle 11"/>
          <p:cNvSpPr>
            <a:spLocks noChangeArrowheads="1"/>
          </p:cNvSpPr>
          <p:nvPr/>
        </p:nvSpPr>
        <p:spPr bwMode="auto">
          <a:xfrm>
            <a:off x="3867150" y="3195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48" name="Rectangle 4"/>
          <p:cNvSpPr>
            <a:spLocks noChangeArrowheads="1"/>
          </p:cNvSpPr>
          <p:nvPr/>
        </p:nvSpPr>
        <p:spPr bwMode="auto">
          <a:xfrm>
            <a:off x="3857625" y="37544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49" name="Rectangle 129"/>
          <p:cNvSpPr>
            <a:spLocks noChangeArrowheads="1"/>
          </p:cNvSpPr>
          <p:nvPr/>
        </p:nvSpPr>
        <p:spPr bwMode="auto">
          <a:xfrm>
            <a:off x="3886200" y="44148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50" name="Rectangle 129"/>
          <p:cNvSpPr>
            <a:spLocks noChangeArrowheads="1"/>
          </p:cNvSpPr>
          <p:nvPr/>
        </p:nvSpPr>
        <p:spPr bwMode="auto">
          <a:xfrm>
            <a:off x="3886200" y="50847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51" name="Rectangle 129"/>
          <p:cNvSpPr>
            <a:spLocks noChangeArrowheads="1"/>
          </p:cNvSpPr>
          <p:nvPr/>
        </p:nvSpPr>
        <p:spPr bwMode="auto">
          <a:xfrm>
            <a:off x="3916363" y="61007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52" name="Rectangle 3"/>
          <p:cNvSpPr>
            <a:spLocks noChangeArrowheads="1"/>
          </p:cNvSpPr>
          <p:nvPr/>
        </p:nvSpPr>
        <p:spPr bwMode="auto">
          <a:xfrm>
            <a:off x="238125" y="35718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53" name="Rectangle 4"/>
          <p:cNvSpPr>
            <a:spLocks noChangeArrowheads="1"/>
          </p:cNvSpPr>
          <p:nvPr/>
        </p:nvSpPr>
        <p:spPr bwMode="auto">
          <a:xfrm>
            <a:off x="847725" y="35718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54" name="Rectangle 5"/>
          <p:cNvSpPr>
            <a:spLocks noChangeArrowheads="1"/>
          </p:cNvSpPr>
          <p:nvPr/>
        </p:nvSpPr>
        <p:spPr bwMode="auto">
          <a:xfrm>
            <a:off x="1152525" y="357187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55" name="Rectangle 6"/>
          <p:cNvSpPr>
            <a:spLocks noChangeArrowheads="1"/>
          </p:cNvSpPr>
          <p:nvPr/>
        </p:nvSpPr>
        <p:spPr bwMode="auto">
          <a:xfrm>
            <a:off x="542925" y="35718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56" name="Rectangle 7"/>
          <p:cNvSpPr>
            <a:spLocks noChangeArrowheads="1"/>
          </p:cNvSpPr>
          <p:nvPr/>
        </p:nvSpPr>
        <p:spPr bwMode="auto">
          <a:xfrm>
            <a:off x="238125" y="38766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57" name="Rectangle 8"/>
          <p:cNvSpPr>
            <a:spLocks noChangeArrowheads="1"/>
          </p:cNvSpPr>
          <p:nvPr/>
        </p:nvSpPr>
        <p:spPr bwMode="auto">
          <a:xfrm>
            <a:off x="847725" y="3876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58" name="Rectangle 9"/>
          <p:cNvSpPr>
            <a:spLocks noChangeArrowheads="1"/>
          </p:cNvSpPr>
          <p:nvPr/>
        </p:nvSpPr>
        <p:spPr bwMode="auto">
          <a:xfrm>
            <a:off x="1152525" y="387667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59" name="Rectangle 10"/>
          <p:cNvSpPr>
            <a:spLocks noChangeArrowheads="1"/>
          </p:cNvSpPr>
          <p:nvPr/>
        </p:nvSpPr>
        <p:spPr bwMode="auto">
          <a:xfrm>
            <a:off x="542925" y="3876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60" name="Rectangle 11"/>
          <p:cNvSpPr>
            <a:spLocks noChangeArrowheads="1"/>
          </p:cNvSpPr>
          <p:nvPr/>
        </p:nvSpPr>
        <p:spPr bwMode="auto">
          <a:xfrm>
            <a:off x="238125" y="4181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61" name="Rectangle 12"/>
          <p:cNvSpPr>
            <a:spLocks noChangeArrowheads="1"/>
          </p:cNvSpPr>
          <p:nvPr/>
        </p:nvSpPr>
        <p:spPr bwMode="auto">
          <a:xfrm>
            <a:off x="847725" y="4181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62" name="Rectangle 13"/>
          <p:cNvSpPr>
            <a:spLocks noChangeArrowheads="1"/>
          </p:cNvSpPr>
          <p:nvPr/>
        </p:nvSpPr>
        <p:spPr bwMode="auto">
          <a:xfrm>
            <a:off x="1152525" y="4181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63" name="Rectangle 14"/>
          <p:cNvSpPr>
            <a:spLocks noChangeArrowheads="1"/>
          </p:cNvSpPr>
          <p:nvPr/>
        </p:nvSpPr>
        <p:spPr bwMode="auto">
          <a:xfrm>
            <a:off x="542925" y="4181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64" name="Rectangle 15"/>
          <p:cNvSpPr>
            <a:spLocks noChangeArrowheads="1"/>
          </p:cNvSpPr>
          <p:nvPr/>
        </p:nvSpPr>
        <p:spPr bwMode="auto">
          <a:xfrm>
            <a:off x="238125" y="448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65" name="Rectangle 16"/>
          <p:cNvSpPr>
            <a:spLocks noChangeArrowheads="1"/>
          </p:cNvSpPr>
          <p:nvPr/>
        </p:nvSpPr>
        <p:spPr bwMode="auto">
          <a:xfrm>
            <a:off x="847725" y="448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66" name="Rectangle 17"/>
          <p:cNvSpPr>
            <a:spLocks noChangeArrowheads="1"/>
          </p:cNvSpPr>
          <p:nvPr/>
        </p:nvSpPr>
        <p:spPr bwMode="auto">
          <a:xfrm>
            <a:off x="1152525" y="448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67" name="Rectangle 18"/>
          <p:cNvSpPr>
            <a:spLocks noChangeArrowheads="1"/>
          </p:cNvSpPr>
          <p:nvPr/>
        </p:nvSpPr>
        <p:spPr bwMode="auto">
          <a:xfrm>
            <a:off x="542925" y="448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68" name="Rectangle 19"/>
          <p:cNvSpPr>
            <a:spLocks noChangeArrowheads="1"/>
          </p:cNvSpPr>
          <p:nvPr/>
        </p:nvSpPr>
        <p:spPr bwMode="auto">
          <a:xfrm>
            <a:off x="238125" y="47910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69" name="Rectangle 20"/>
          <p:cNvSpPr>
            <a:spLocks noChangeArrowheads="1"/>
          </p:cNvSpPr>
          <p:nvPr/>
        </p:nvSpPr>
        <p:spPr bwMode="auto">
          <a:xfrm>
            <a:off x="847725" y="47910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70" name="Rectangle 21"/>
          <p:cNvSpPr>
            <a:spLocks noChangeArrowheads="1"/>
          </p:cNvSpPr>
          <p:nvPr/>
        </p:nvSpPr>
        <p:spPr bwMode="auto">
          <a:xfrm>
            <a:off x="1152525" y="47910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71" name="Rectangle 22"/>
          <p:cNvSpPr>
            <a:spLocks noChangeArrowheads="1"/>
          </p:cNvSpPr>
          <p:nvPr/>
        </p:nvSpPr>
        <p:spPr bwMode="auto">
          <a:xfrm>
            <a:off x="542925" y="47910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72" name="Rectangle 127"/>
          <p:cNvSpPr>
            <a:spLocks noChangeArrowheads="1"/>
          </p:cNvSpPr>
          <p:nvPr/>
        </p:nvSpPr>
        <p:spPr bwMode="auto">
          <a:xfrm>
            <a:off x="542925" y="38766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73" name="Rectangle 128"/>
          <p:cNvSpPr>
            <a:spLocks noChangeArrowheads="1"/>
          </p:cNvSpPr>
          <p:nvPr/>
        </p:nvSpPr>
        <p:spPr bwMode="auto">
          <a:xfrm>
            <a:off x="847725" y="38766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74" name="Rectangle 129"/>
          <p:cNvSpPr>
            <a:spLocks noChangeArrowheads="1"/>
          </p:cNvSpPr>
          <p:nvPr/>
        </p:nvSpPr>
        <p:spPr bwMode="auto">
          <a:xfrm>
            <a:off x="542925" y="35718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75" name="Rectangle 130"/>
          <p:cNvSpPr>
            <a:spLocks noChangeArrowheads="1"/>
          </p:cNvSpPr>
          <p:nvPr/>
        </p:nvSpPr>
        <p:spPr bwMode="auto">
          <a:xfrm>
            <a:off x="542925" y="41814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76" name="Rectangle 131"/>
          <p:cNvSpPr>
            <a:spLocks noChangeArrowheads="1"/>
          </p:cNvSpPr>
          <p:nvPr/>
        </p:nvSpPr>
        <p:spPr bwMode="auto">
          <a:xfrm>
            <a:off x="542925" y="4486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77" name="Rectangle 132"/>
          <p:cNvSpPr>
            <a:spLocks noChangeArrowheads="1"/>
          </p:cNvSpPr>
          <p:nvPr/>
        </p:nvSpPr>
        <p:spPr bwMode="auto">
          <a:xfrm>
            <a:off x="847725" y="47910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78" name="Rectangle 3"/>
          <p:cNvSpPr>
            <a:spLocks noChangeArrowheads="1"/>
          </p:cNvSpPr>
          <p:nvPr/>
        </p:nvSpPr>
        <p:spPr bwMode="auto">
          <a:xfrm>
            <a:off x="1477963" y="3581400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79" name="Rectangle 4"/>
          <p:cNvSpPr>
            <a:spLocks noChangeArrowheads="1"/>
          </p:cNvSpPr>
          <p:nvPr/>
        </p:nvSpPr>
        <p:spPr bwMode="auto">
          <a:xfrm>
            <a:off x="2087563" y="3581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80" name="Rectangle 6"/>
          <p:cNvSpPr>
            <a:spLocks noChangeArrowheads="1"/>
          </p:cNvSpPr>
          <p:nvPr/>
        </p:nvSpPr>
        <p:spPr bwMode="auto">
          <a:xfrm>
            <a:off x="1782763" y="3581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81" name="Rectangle 7"/>
          <p:cNvSpPr>
            <a:spLocks noChangeArrowheads="1"/>
          </p:cNvSpPr>
          <p:nvPr/>
        </p:nvSpPr>
        <p:spPr bwMode="auto">
          <a:xfrm>
            <a:off x="1477963" y="38862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82" name="Rectangle 8"/>
          <p:cNvSpPr>
            <a:spLocks noChangeArrowheads="1"/>
          </p:cNvSpPr>
          <p:nvPr/>
        </p:nvSpPr>
        <p:spPr bwMode="auto">
          <a:xfrm>
            <a:off x="2087563" y="3886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83" name="Rectangle 10"/>
          <p:cNvSpPr>
            <a:spLocks noChangeArrowheads="1"/>
          </p:cNvSpPr>
          <p:nvPr/>
        </p:nvSpPr>
        <p:spPr bwMode="auto">
          <a:xfrm>
            <a:off x="1782763" y="3886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84" name="Rectangle 11"/>
          <p:cNvSpPr>
            <a:spLocks noChangeArrowheads="1"/>
          </p:cNvSpPr>
          <p:nvPr/>
        </p:nvSpPr>
        <p:spPr bwMode="auto">
          <a:xfrm>
            <a:off x="1477963" y="4191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85" name="Rectangle 12"/>
          <p:cNvSpPr>
            <a:spLocks noChangeArrowheads="1"/>
          </p:cNvSpPr>
          <p:nvPr/>
        </p:nvSpPr>
        <p:spPr bwMode="auto">
          <a:xfrm>
            <a:off x="2087563" y="4191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86" name="Rectangle 14"/>
          <p:cNvSpPr>
            <a:spLocks noChangeArrowheads="1"/>
          </p:cNvSpPr>
          <p:nvPr/>
        </p:nvSpPr>
        <p:spPr bwMode="auto">
          <a:xfrm>
            <a:off x="1782763" y="4191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87" name="Rectangle 15"/>
          <p:cNvSpPr>
            <a:spLocks noChangeArrowheads="1"/>
          </p:cNvSpPr>
          <p:nvPr/>
        </p:nvSpPr>
        <p:spPr bwMode="auto">
          <a:xfrm>
            <a:off x="1477963" y="4495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88" name="Rectangle 16"/>
          <p:cNvSpPr>
            <a:spLocks noChangeArrowheads="1"/>
          </p:cNvSpPr>
          <p:nvPr/>
        </p:nvSpPr>
        <p:spPr bwMode="auto">
          <a:xfrm>
            <a:off x="2087563" y="4495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89" name="Rectangle 18"/>
          <p:cNvSpPr>
            <a:spLocks noChangeArrowheads="1"/>
          </p:cNvSpPr>
          <p:nvPr/>
        </p:nvSpPr>
        <p:spPr bwMode="auto">
          <a:xfrm>
            <a:off x="1782763" y="4495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90" name="Rectangle 19"/>
          <p:cNvSpPr>
            <a:spLocks noChangeArrowheads="1"/>
          </p:cNvSpPr>
          <p:nvPr/>
        </p:nvSpPr>
        <p:spPr bwMode="auto">
          <a:xfrm>
            <a:off x="1477963" y="4800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91" name="Rectangle 20"/>
          <p:cNvSpPr>
            <a:spLocks noChangeArrowheads="1"/>
          </p:cNvSpPr>
          <p:nvPr/>
        </p:nvSpPr>
        <p:spPr bwMode="auto">
          <a:xfrm>
            <a:off x="2087563" y="4800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92" name="Rectangle 22"/>
          <p:cNvSpPr>
            <a:spLocks noChangeArrowheads="1"/>
          </p:cNvSpPr>
          <p:nvPr/>
        </p:nvSpPr>
        <p:spPr bwMode="auto">
          <a:xfrm>
            <a:off x="1477963" y="4800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93" name="Rectangle 127"/>
          <p:cNvSpPr>
            <a:spLocks noChangeArrowheads="1"/>
          </p:cNvSpPr>
          <p:nvPr/>
        </p:nvSpPr>
        <p:spPr bwMode="auto">
          <a:xfrm>
            <a:off x="1782763" y="38862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94" name="Rectangle 128"/>
          <p:cNvSpPr>
            <a:spLocks noChangeArrowheads="1"/>
          </p:cNvSpPr>
          <p:nvPr/>
        </p:nvSpPr>
        <p:spPr bwMode="auto">
          <a:xfrm>
            <a:off x="1773238" y="5114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95" name="Rectangle 129"/>
          <p:cNvSpPr>
            <a:spLocks noChangeArrowheads="1"/>
          </p:cNvSpPr>
          <p:nvPr/>
        </p:nvSpPr>
        <p:spPr bwMode="auto">
          <a:xfrm>
            <a:off x="1782763" y="35814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96" name="Rectangle 130"/>
          <p:cNvSpPr>
            <a:spLocks noChangeArrowheads="1"/>
          </p:cNvSpPr>
          <p:nvPr/>
        </p:nvSpPr>
        <p:spPr bwMode="auto">
          <a:xfrm>
            <a:off x="1782763" y="41910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97" name="Rectangle 131"/>
          <p:cNvSpPr>
            <a:spLocks noChangeArrowheads="1"/>
          </p:cNvSpPr>
          <p:nvPr/>
        </p:nvSpPr>
        <p:spPr bwMode="auto">
          <a:xfrm>
            <a:off x="1782763" y="44958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98" name="Rectangle 132"/>
          <p:cNvSpPr>
            <a:spLocks noChangeArrowheads="1"/>
          </p:cNvSpPr>
          <p:nvPr/>
        </p:nvSpPr>
        <p:spPr bwMode="auto">
          <a:xfrm>
            <a:off x="2087563" y="48006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899" name="Rectangle 3"/>
          <p:cNvSpPr>
            <a:spLocks noChangeArrowheads="1"/>
          </p:cNvSpPr>
          <p:nvPr/>
        </p:nvSpPr>
        <p:spPr bwMode="auto">
          <a:xfrm>
            <a:off x="258763" y="5105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00" name="Rectangle 4"/>
          <p:cNvSpPr>
            <a:spLocks noChangeArrowheads="1"/>
          </p:cNvSpPr>
          <p:nvPr/>
        </p:nvSpPr>
        <p:spPr bwMode="auto">
          <a:xfrm>
            <a:off x="868363" y="5105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01" name="Rectangle 5"/>
          <p:cNvSpPr>
            <a:spLocks noChangeArrowheads="1"/>
          </p:cNvSpPr>
          <p:nvPr/>
        </p:nvSpPr>
        <p:spPr bwMode="auto">
          <a:xfrm>
            <a:off x="1173163" y="5105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02" name="Rectangle 6"/>
          <p:cNvSpPr>
            <a:spLocks noChangeArrowheads="1"/>
          </p:cNvSpPr>
          <p:nvPr/>
        </p:nvSpPr>
        <p:spPr bwMode="auto">
          <a:xfrm>
            <a:off x="563563" y="5105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03" name="Rectangle 7"/>
          <p:cNvSpPr>
            <a:spLocks noChangeArrowheads="1"/>
          </p:cNvSpPr>
          <p:nvPr/>
        </p:nvSpPr>
        <p:spPr bwMode="auto">
          <a:xfrm>
            <a:off x="258763" y="54102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04" name="Rectangle 8"/>
          <p:cNvSpPr>
            <a:spLocks noChangeArrowheads="1"/>
          </p:cNvSpPr>
          <p:nvPr/>
        </p:nvSpPr>
        <p:spPr bwMode="auto">
          <a:xfrm>
            <a:off x="868363" y="5410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05" name="Rectangle 9"/>
          <p:cNvSpPr>
            <a:spLocks noChangeArrowheads="1"/>
          </p:cNvSpPr>
          <p:nvPr/>
        </p:nvSpPr>
        <p:spPr bwMode="auto">
          <a:xfrm>
            <a:off x="1173163" y="5410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06" name="Rectangle 10"/>
          <p:cNvSpPr>
            <a:spLocks noChangeArrowheads="1"/>
          </p:cNvSpPr>
          <p:nvPr/>
        </p:nvSpPr>
        <p:spPr bwMode="auto">
          <a:xfrm>
            <a:off x="563563" y="5410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07" name="Rectangle 11"/>
          <p:cNvSpPr>
            <a:spLocks noChangeArrowheads="1"/>
          </p:cNvSpPr>
          <p:nvPr/>
        </p:nvSpPr>
        <p:spPr bwMode="auto">
          <a:xfrm>
            <a:off x="258763" y="571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08" name="Rectangle 12"/>
          <p:cNvSpPr>
            <a:spLocks noChangeArrowheads="1"/>
          </p:cNvSpPr>
          <p:nvPr/>
        </p:nvSpPr>
        <p:spPr bwMode="auto">
          <a:xfrm>
            <a:off x="868363" y="571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09" name="Rectangle 13"/>
          <p:cNvSpPr>
            <a:spLocks noChangeArrowheads="1"/>
          </p:cNvSpPr>
          <p:nvPr/>
        </p:nvSpPr>
        <p:spPr bwMode="auto">
          <a:xfrm>
            <a:off x="1173163" y="571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10" name="Rectangle 14"/>
          <p:cNvSpPr>
            <a:spLocks noChangeArrowheads="1"/>
          </p:cNvSpPr>
          <p:nvPr/>
        </p:nvSpPr>
        <p:spPr bwMode="auto">
          <a:xfrm>
            <a:off x="563563" y="571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11" name="Rectangle 15"/>
          <p:cNvSpPr>
            <a:spLocks noChangeArrowheads="1"/>
          </p:cNvSpPr>
          <p:nvPr/>
        </p:nvSpPr>
        <p:spPr bwMode="auto">
          <a:xfrm>
            <a:off x="258763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12" name="Rectangle 16"/>
          <p:cNvSpPr>
            <a:spLocks noChangeArrowheads="1"/>
          </p:cNvSpPr>
          <p:nvPr/>
        </p:nvSpPr>
        <p:spPr bwMode="auto">
          <a:xfrm>
            <a:off x="868363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13" name="Rectangle 17"/>
          <p:cNvSpPr>
            <a:spLocks noChangeArrowheads="1"/>
          </p:cNvSpPr>
          <p:nvPr/>
        </p:nvSpPr>
        <p:spPr bwMode="auto">
          <a:xfrm>
            <a:off x="1173163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14" name="Rectangle 18"/>
          <p:cNvSpPr>
            <a:spLocks noChangeArrowheads="1"/>
          </p:cNvSpPr>
          <p:nvPr/>
        </p:nvSpPr>
        <p:spPr bwMode="auto">
          <a:xfrm>
            <a:off x="563563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15" name="Rectangle 127"/>
          <p:cNvSpPr>
            <a:spLocks noChangeArrowheads="1"/>
          </p:cNvSpPr>
          <p:nvPr/>
        </p:nvSpPr>
        <p:spPr bwMode="auto">
          <a:xfrm>
            <a:off x="1508125" y="47704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16" name="Rectangle 128"/>
          <p:cNvSpPr>
            <a:spLocks noChangeArrowheads="1"/>
          </p:cNvSpPr>
          <p:nvPr/>
        </p:nvSpPr>
        <p:spPr bwMode="auto">
          <a:xfrm>
            <a:off x="868363" y="54102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17" name="Rectangle 129"/>
          <p:cNvSpPr>
            <a:spLocks noChangeArrowheads="1"/>
          </p:cNvSpPr>
          <p:nvPr/>
        </p:nvSpPr>
        <p:spPr bwMode="auto">
          <a:xfrm>
            <a:off x="1193800" y="57150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18" name="Rectangle 130"/>
          <p:cNvSpPr>
            <a:spLocks noChangeArrowheads="1"/>
          </p:cNvSpPr>
          <p:nvPr/>
        </p:nvSpPr>
        <p:spPr bwMode="auto">
          <a:xfrm>
            <a:off x="858838" y="447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19" name="Rectangle 131"/>
          <p:cNvSpPr>
            <a:spLocks noChangeArrowheads="1"/>
          </p:cNvSpPr>
          <p:nvPr/>
        </p:nvSpPr>
        <p:spPr bwMode="auto">
          <a:xfrm>
            <a:off x="1184275" y="47799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20" name="Rectangle 3"/>
          <p:cNvSpPr>
            <a:spLocks noChangeArrowheads="1"/>
          </p:cNvSpPr>
          <p:nvPr/>
        </p:nvSpPr>
        <p:spPr bwMode="auto">
          <a:xfrm>
            <a:off x="1468438" y="5114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21" name="Rectangle 4"/>
          <p:cNvSpPr>
            <a:spLocks noChangeArrowheads="1"/>
          </p:cNvSpPr>
          <p:nvPr/>
        </p:nvSpPr>
        <p:spPr bwMode="auto">
          <a:xfrm>
            <a:off x="2078038" y="5114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22" name="Rectangle 6"/>
          <p:cNvSpPr>
            <a:spLocks noChangeArrowheads="1"/>
          </p:cNvSpPr>
          <p:nvPr/>
        </p:nvSpPr>
        <p:spPr bwMode="auto">
          <a:xfrm>
            <a:off x="1468438" y="5114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23" name="Rectangle 7"/>
          <p:cNvSpPr>
            <a:spLocks noChangeArrowheads="1"/>
          </p:cNvSpPr>
          <p:nvPr/>
        </p:nvSpPr>
        <p:spPr bwMode="auto">
          <a:xfrm>
            <a:off x="1762125" y="48006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24" name="Rectangle 8"/>
          <p:cNvSpPr>
            <a:spLocks noChangeArrowheads="1"/>
          </p:cNvSpPr>
          <p:nvPr/>
        </p:nvSpPr>
        <p:spPr bwMode="auto">
          <a:xfrm>
            <a:off x="2078038" y="5419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25" name="Rectangle 10"/>
          <p:cNvSpPr>
            <a:spLocks noChangeArrowheads="1"/>
          </p:cNvSpPr>
          <p:nvPr/>
        </p:nvSpPr>
        <p:spPr bwMode="auto">
          <a:xfrm>
            <a:off x="1468438" y="5419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26" name="Rectangle 11"/>
          <p:cNvSpPr>
            <a:spLocks noChangeArrowheads="1"/>
          </p:cNvSpPr>
          <p:nvPr/>
        </p:nvSpPr>
        <p:spPr bwMode="auto">
          <a:xfrm>
            <a:off x="1468438" y="572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27" name="Rectangle 12"/>
          <p:cNvSpPr>
            <a:spLocks noChangeArrowheads="1"/>
          </p:cNvSpPr>
          <p:nvPr/>
        </p:nvSpPr>
        <p:spPr bwMode="auto">
          <a:xfrm>
            <a:off x="2078038" y="572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28" name="Rectangle 14"/>
          <p:cNvSpPr>
            <a:spLocks noChangeArrowheads="1"/>
          </p:cNvSpPr>
          <p:nvPr/>
        </p:nvSpPr>
        <p:spPr bwMode="auto">
          <a:xfrm>
            <a:off x="1468438" y="572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29" name="Rectangle 15"/>
          <p:cNvSpPr>
            <a:spLocks noChangeArrowheads="1"/>
          </p:cNvSpPr>
          <p:nvPr/>
        </p:nvSpPr>
        <p:spPr bwMode="auto">
          <a:xfrm>
            <a:off x="1468438" y="6029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30" name="Rectangle 16"/>
          <p:cNvSpPr>
            <a:spLocks noChangeArrowheads="1"/>
          </p:cNvSpPr>
          <p:nvPr/>
        </p:nvSpPr>
        <p:spPr bwMode="auto">
          <a:xfrm>
            <a:off x="2078038" y="6029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31" name="Rectangle 18"/>
          <p:cNvSpPr>
            <a:spLocks noChangeArrowheads="1"/>
          </p:cNvSpPr>
          <p:nvPr/>
        </p:nvSpPr>
        <p:spPr bwMode="auto">
          <a:xfrm>
            <a:off x="1468438" y="6029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32" name="Rectangle 127"/>
          <p:cNvSpPr>
            <a:spLocks noChangeArrowheads="1"/>
          </p:cNvSpPr>
          <p:nvPr/>
        </p:nvSpPr>
        <p:spPr bwMode="auto">
          <a:xfrm>
            <a:off x="1468438" y="54197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33" name="Rectangle 128"/>
          <p:cNvSpPr>
            <a:spLocks noChangeArrowheads="1"/>
          </p:cNvSpPr>
          <p:nvPr/>
        </p:nvSpPr>
        <p:spPr bwMode="auto">
          <a:xfrm>
            <a:off x="542925" y="48101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34" name="Rectangle 129"/>
          <p:cNvSpPr>
            <a:spLocks noChangeArrowheads="1"/>
          </p:cNvSpPr>
          <p:nvPr/>
        </p:nvSpPr>
        <p:spPr bwMode="auto">
          <a:xfrm>
            <a:off x="1468438" y="5114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35" name="Rectangle 130"/>
          <p:cNvSpPr>
            <a:spLocks noChangeArrowheads="1"/>
          </p:cNvSpPr>
          <p:nvPr/>
        </p:nvSpPr>
        <p:spPr bwMode="auto">
          <a:xfrm>
            <a:off x="1468438" y="57245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36" name="Rectangle 131"/>
          <p:cNvSpPr>
            <a:spLocks noChangeArrowheads="1"/>
          </p:cNvSpPr>
          <p:nvPr/>
        </p:nvSpPr>
        <p:spPr bwMode="auto">
          <a:xfrm>
            <a:off x="1468438" y="60293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37" name="Rectangle 11"/>
          <p:cNvSpPr>
            <a:spLocks noChangeArrowheads="1"/>
          </p:cNvSpPr>
          <p:nvPr/>
        </p:nvSpPr>
        <p:spPr bwMode="auto">
          <a:xfrm>
            <a:off x="249238" y="3876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38" name="Rectangle 11"/>
          <p:cNvSpPr>
            <a:spLocks noChangeArrowheads="1"/>
          </p:cNvSpPr>
          <p:nvPr/>
        </p:nvSpPr>
        <p:spPr bwMode="auto">
          <a:xfrm>
            <a:off x="542925" y="35607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39" name="Rectangle 22"/>
          <p:cNvSpPr>
            <a:spLocks noChangeArrowheads="1"/>
          </p:cNvSpPr>
          <p:nvPr/>
        </p:nvSpPr>
        <p:spPr bwMode="auto">
          <a:xfrm>
            <a:off x="269875" y="53895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40" name="Rectangle 21"/>
          <p:cNvSpPr>
            <a:spLocks noChangeArrowheads="1"/>
          </p:cNvSpPr>
          <p:nvPr/>
        </p:nvSpPr>
        <p:spPr bwMode="auto">
          <a:xfrm>
            <a:off x="2087563" y="48101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41" name="Rectangle 21"/>
          <p:cNvSpPr>
            <a:spLocks noChangeArrowheads="1"/>
          </p:cNvSpPr>
          <p:nvPr/>
        </p:nvSpPr>
        <p:spPr bwMode="auto">
          <a:xfrm>
            <a:off x="889000" y="5400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42" name="Rectangle 15"/>
          <p:cNvSpPr>
            <a:spLocks noChangeArrowheads="1"/>
          </p:cNvSpPr>
          <p:nvPr/>
        </p:nvSpPr>
        <p:spPr bwMode="auto">
          <a:xfrm>
            <a:off x="1773238" y="5400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43" name="Rectangle 16"/>
          <p:cNvSpPr>
            <a:spLocks noChangeArrowheads="1"/>
          </p:cNvSpPr>
          <p:nvPr/>
        </p:nvSpPr>
        <p:spPr bwMode="auto">
          <a:xfrm>
            <a:off x="1793875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44" name="Rectangle 16"/>
          <p:cNvSpPr>
            <a:spLocks noChangeArrowheads="1"/>
          </p:cNvSpPr>
          <p:nvPr/>
        </p:nvSpPr>
        <p:spPr bwMode="auto">
          <a:xfrm>
            <a:off x="1793875" y="5705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35945" name="Rectangle 131"/>
          <p:cNvSpPr>
            <a:spLocks noChangeArrowheads="1"/>
          </p:cNvSpPr>
          <p:nvPr/>
        </p:nvSpPr>
        <p:spPr bwMode="auto">
          <a:xfrm>
            <a:off x="1184275" y="6010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583F-649E-400E-AD18-8756DBAF3FA2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695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574675" y="296863"/>
            <a:ext cx="7772400" cy="1143000"/>
          </a:xfrm>
        </p:spPr>
        <p:txBody>
          <a:bodyPr/>
          <a:lstStyle/>
          <a:p>
            <a:r>
              <a:rPr lang="en-GB" altLang="en-US">
                <a:solidFill>
                  <a:srgbClr val="FF3300"/>
                </a:solidFill>
              </a:rPr>
              <a:t> </a:t>
            </a:r>
            <a:endParaRPr lang="en-GB" altLang="en-US" i="1">
              <a:solidFill>
                <a:srgbClr val="FF3300"/>
              </a:solidFill>
            </a:endParaRPr>
          </a:p>
        </p:txBody>
      </p:sp>
      <p:sp>
        <p:nvSpPr>
          <p:cNvPr id="50179" name="TextBox 262"/>
          <p:cNvSpPr txBox="1">
            <a:spLocks noChangeArrowheads="1"/>
          </p:cNvSpPr>
          <p:nvPr/>
        </p:nvSpPr>
        <p:spPr bwMode="auto">
          <a:xfrm>
            <a:off x="2247900" y="6421438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/>
              <a:t>63</a:t>
            </a:r>
          </a:p>
        </p:txBody>
      </p:sp>
      <p:pic>
        <p:nvPicPr>
          <p:cNvPr id="50180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101600"/>
            <a:ext cx="8518525" cy="675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TextBox 100"/>
          <p:cNvSpPr txBox="1">
            <a:spLocks noChangeArrowheads="1"/>
          </p:cNvSpPr>
          <p:nvPr/>
        </p:nvSpPr>
        <p:spPr bwMode="auto">
          <a:xfrm>
            <a:off x="-17463" y="3475038"/>
            <a:ext cx="3381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/>
              <a:t>1</a:t>
            </a:r>
          </a:p>
        </p:txBody>
      </p:sp>
      <p:sp>
        <p:nvSpPr>
          <p:cNvPr id="50182" name="TextBox 2"/>
          <p:cNvSpPr txBox="1">
            <a:spLocks noChangeArrowheads="1"/>
          </p:cNvSpPr>
          <p:nvPr/>
        </p:nvSpPr>
        <p:spPr bwMode="auto">
          <a:xfrm>
            <a:off x="5211763" y="1482725"/>
            <a:ext cx="2822575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/>
              <a:t>vertical lines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808163" y="771525"/>
            <a:ext cx="3403600" cy="1065213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4195763" y="2190750"/>
            <a:ext cx="1016000" cy="1746250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319838" y="2112963"/>
            <a:ext cx="2032000" cy="1473200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47E8-89E9-49C3-86FE-81472483C09A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512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574675" y="296863"/>
            <a:ext cx="7772400" cy="1143000"/>
          </a:xfrm>
        </p:spPr>
        <p:txBody>
          <a:bodyPr/>
          <a:lstStyle/>
          <a:p>
            <a:r>
              <a:rPr lang="en-GB" altLang="en-US">
                <a:solidFill>
                  <a:srgbClr val="FF3300"/>
                </a:solidFill>
              </a:rPr>
              <a:t> </a:t>
            </a:r>
            <a:endParaRPr lang="en-GB" altLang="en-US" i="1">
              <a:solidFill>
                <a:srgbClr val="FF3300"/>
              </a:solidFill>
            </a:endParaRPr>
          </a:p>
        </p:txBody>
      </p:sp>
      <p:sp>
        <p:nvSpPr>
          <p:cNvPr id="52227" name="TextBox 262"/>
          <p:cNvSpPr txBox="1">
            <a:spLocks noChangeArrowheads="1"/>
          </p:cNvSpPr>
          <p:nvPr/>
        </p:nvSpPr>
        <p:spPr bwMode="auto">
          <a:xfrm>
            <a:off x="2247900" y="6421438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/>
              <a:t>63</a:t>
            </a:r>
          </a:p>
        </p:txBody>
      </p:sp>
      <p:pic>
        <p:nvPicPr>
          <p:cNvPr id="52228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101600"/>
            <a:ext cx="8518525" cy="675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TextBox 100"/>
          <p:cNvSpPr txBox="1">
            <a:spLocks noChangeArrowheads="1"/>
          </p:cNvSpPr>
          <p:nvPr/>
        </p:nvSpPr>
        <p:spPr bwMode="auto">
          <a:xfrm>
            <a:off x="-17463" y="3475038"/>
            <a:ext cx="3381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/>
              <a:t>1</a:t>
            </a:r>
          </a:p>
        </p:txBody>
      </p:sp>
      <p:sp>
        <p:nvSpPr>
          <p:cNvPr id="52230" name="TextBox 2"/>
          <p:cNvSpPr txBox="1">
            <a:spLocks noChangeArrowheads="1"/>
          </p:cNvSpPr>
          <p:nvPr/>
        </p:nvSpPr>
        <p:spPr bwMode="auto">
          <a:xfrm>
            <a:off x="5211763" y="1482725"/>
            <a:ext cx="3478212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/>
              <a:t>Horizontal lines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904875" y="965200"/>
            <a:ext cx="4306888" cy="871538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2493963" y="2190750"/>
            <a:ext cx="2717800" cy="1516063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319838" y="2112963"/>
            <a:ext cx="152400" cy="2428875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29BE-E3C9-4D30-8541-C5301AC4C685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623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574675" y="296863"/>
            <a:ext cx="7772400" cy="1143000"/>
          </a:xfrm>
        </p:spPr>
        <p:txBody>
          <a:bodyPr/>
          <a:lstStyle/>
          <a:p>
            <a:r>
              <a:rPr lang="en-GB" altLang="en-US">
                <a:solidFill>
                  <a:srgbClr val="FF3300"/>
                </a:solidFill>
              </a:rPr>
              <a:t> </a:t>
            </a:r>
            <a:endParaRPr lang="en-GB" altLang="en-US" i="1">
              <a:solidFill>
                <a:srgbClr val="FF3300"/>
              </a:solidFill>
            </a:endParaRPr>
          </a:p>
        </p:txBody>
      </p:sp>
      <p:sp>
        <p:nvSpPr>
          <p:cNvPr id="54275" name="TextBox 262"/>
          <p:cNvSpPr txBox="1">
            <a:spLocks noChangeArrowheads="1"/>
          </p:cNvSpPr>
          <p:nvPr/>
        </p:nvSpPr>
        <p:spPr bwMode="auto">
          <a:xfrm>
            <a:off x="2247900" y="6421438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/>
              <a:t>63</a:t>
            </a:r>
          </a:p>
        </p:txBody>
      </p:sp>
      <p:pic>
        <p:nvPicPr>
          <p:cNvPr id="54276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101600"/>
            <a:ext cx="8518525" cy="675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TextBox 100"/>
          <p:cNvSpPr txBox="1">
            <a:spLocks noChangeArrowheads="1"/>
          </p:cNvSpPr>
          <p:nvPr/>
        </p:nvSpPr>
        <p:spPr bwMode="auto">
          <a:xfrm>
            <a:off x="-17463" y="3475038"/>
            <a:ext cx="3381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/>
              <a:t>1</a:t>
            </a:r>
          </a:p>
        </p:txBody>
      </p:sp>
      <p:sp>
        <p:nvSpPr>
          <p:cNvPr id="54278" name="TextBox 2"/>
          <p:cNvSpPr txBox="1">
            <a:spLocks noChangeArrowheads="1"/>
          </p:cNvSpPr>
          <p:nvPr/>
        </p:nvSpPr>
        <p:spPr bwMode="auto">
          <a:xfrm>
            <a:off x="5211763" y="1482725"/>
            <a:ext cx="2851150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/>
              <a:t>Small circles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493963" y="965200"/>
            <a:ext cx="2717800" cy="871538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5699125" y="2190750"/>
            <a:ext cx="101600" cy="2025650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319838" y="2112963"/>
            <a:ext cx="1900237" cy="803275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BBB9-4262-4C71-AFB6-13F1DBCEA325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688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574675" y="296863"/>
            <a:ext cx="7772400" cy="1143000"/>
          </a:xfrm>
        </p:spPr>
        <p:txBody>
          <a:bodyPr/>
          <a:lstStyle/>
          <a:p>
            <a:r>
              <a:rPr lang="en-GB" altLang="en-US">
                <a:solidFill>
                  <a:srgbClr val="FF3300"/>
                </a:solidFill>
              </a:rPr>
              <a:t> </a:t>
            </a:r>
            <a:endParaRPr lang="en-GB" altLang="en-US" i="1">
              <a:solidFill>
                <a:srgbClr val="FF3300"/>
              </a:solidFill>
            </a:endParaRPr>
          </a:p>
        </p:txBody>
      </p:sp>
      <p:sp>
        <p:nvSpPr>
          <p:cNvPr id="56323" name="TextBox 262"/>
          <p:cNvSpPr txBox="1">
            <a:spLocks noChangeArrowheads="1"/>
          </p:cNvSpPr>
          <p:nvPr/>
        </p:nvSpPr>
        <p:spPr bwMode="auto">
          <a:xfrm>
            <a:off x="2247900" y="6421438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/>
              <a:t>63</a:t>
            </a:r>
          </a:p>
        </p:txBody>
      </p:sp>
      <p:pic>
        <p:nvPicPr>
          <p:cNvPr id="56324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101600"/>
            <a:ext cx="8518525" cy="675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5" name="TextBox 100"/>
          <p:cNvSpPr txBox="1">
            <a:spLocks noChangeArrowheads="1"/>
          </p:cNvSpPr>
          <p:nvPr/>
        </p:nvSpPr>
        <p:spPr bwMode="auto">
          <a:xfrm>
            <a:off x="-17463" y="3475038"/>
            <a:ext cx="3381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/>
              <a:t>1</a:t>
            </a:r>
          </a:p>
        </p:txBody>
      </p:sp>
      <p:sp>
        <p:nvSpPr>
          <p:cNvPr id="56326" name="TextBox 2"/>
          <p:cNvSpPr txBox="1">
            <a:spLocks noChangeArrowheads="1"/>
          </p:cNvSpPr>
          <p:nvPr/>
        </p:nvSpPr>
        <p:spPr bwMode="auto">
          <a:xfrm>
            <a:off x="5211763" y="1482725"/>
            <a:ext cx="2851150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/>
              <a:t>Small circles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493963" y="965200"/>
            <a:ext cx="2717800" cy="871538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5699125" y="2190750"/>
            <a:ext cx="101600" cy="2025650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319838" y="2112963"/>
            <a:ext cx="1900237" cy="803275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30" name="TextBox 9"/>
          <p:cNvSpPr txBox="1">
            <a:spLocks noChangeArrowheads="1"/>
          </p:cNvSpPr>
          <p:nvPr/>
        </p:nvSpPr>
        <p:spPr bwMode="auto">
          <a:xfrm>
            <a:off x="239713" y="4776788"/>
            <a:ext cx="8435975" cy="19383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/>
              <a:t>But what about position invariance  ???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/>
              <a:t>our example unit detectors were tied to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/>
              <a:t>specific parts of the image 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FF9B-F346-46A0-99D0-4CBBB8B54014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5125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+mn-lt"/>
              </a:rPr>
              <a:t>Going deep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18963"/>
              </p:ext>
            </p:extLst>
          </p:nvPr>
        </p:nvGraphicFramePr>
        <p:xfrm>
          <a:off x="4624994" y="4145123"/>
          <a:ext cx="1752006" cy="11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5728680" imgH="3856320" progId="AcroExch.Document.7">
                  <p:embed/>
                </p:oleObj>
              </mc:Choice>
              <mc:Fallback>
                <p:oleObj name="Acrobat Document" r:id="rId2" imgW="5728680" imgH="385632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4994" y="4145123"/>
                        <a:ext cx="1752006" cy="11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6681" y="5700397"/>
            <a:ext cx="966716" cy="966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076750" y="5983700"/>
            <a:ext cx="771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/>
              <a:t>pixels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56698" y="4548525"/>
            <a:ext cx="794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/>
              <a:t>edges</a:t>
            </a: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 rot="5400000">
            <a:off x="5323885" y="5113888"/>
            <a:ext cx="232309" cy="728568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/>
          </a:p>
        </p:txBody>
      </p:sp>
      <p:grpSp>
        <p:nvGrpSpPr>
          <p:cNvPr id="10" name="Group 27"/>
          <p:cNvGrpSpPr/>
          <p:nvPr/>
        </p:nvGrpSpPr>
        <p:grpSpPr>
          <a:xfrm>
            <a:off x="4527732" y="2347640"/>
            <a:ext cx="2011362" cy="1379665"/>
            <a:chOff x="2313296" y="1969937"/>
            <a:chExt cx="2011362" cy="1379665"/>
          </a:xfrm>
        </p:grpSpPr>
        <p:graphicFrame>
          <p:nvGraphicFramePr>
            <p:cNvPr id="11" name="Object 91"/>
            <p:cNvGraphicFramePr>
              <a:graphicFrameLocks noChangeAspect="1"/>
            </p:cNvGraphicFramePr>
            <p:nvPr/>
          </p:nvGraphicFramePr>
          <p:xfrm>
            <a:off x="2330119" y="1990702"/>
            <a:ext cx="1962150" cy="1358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crobat Document" r:id="rId5" imgW="5728680" imgH="3843720" progId="AcroExch.Document.7">
                    <p:embed/>
                  </p:oleObj>
                </mc:Choice>
                <mc:Fallback>
                  <p:oleObj name="Acrobat Document" r:id="rId5" imgW="5728680" imgH="384372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0119" y="1990702"/>
                          <a:ext cx="1962150" cy="1358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 useBgFill="1"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2313296" y="1969937"/>
              <a:ext cx="2011362" cy="338554"/>
            </a:xfrm>
            <a:prstGeom prst="rect">
              <a:avLst/>
            </a:prstGeom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600" dirty="0">
                <a:latin typeface="Calibri" pitchFamily="34" charset="0"/>
              </a:endParaRPr>
            </a:p>
          </p:txBody>
        </p:sp>
      </p:grpSp>
      <p:grpSp>
        <p:nvGrpSpPr>
          <p:cNvPr id="13" name="Group 26"/>
          <p:cNvGrpSpPr/>
          <p:nvPr/>
        </p:nvGrpSpPr>
        <p:grpSpPr>
          <a:xfrm>
            <a:off x="4462332" y="655093"/>
            <a:ext cx="2040139" cy="1620060"/>
            <a:chOff x="487339" y="750628"/>
            <a:chExt cx="2040139" cy="1620060"/>
          </a:xfrm>
        </p:grpSpPr>
        <p:graphicFrame>
          <p:nvGraphicFramePr>
            <p:cNvPr id="14" name="Object 9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9369363"/>
                </p:ext>
              </p:extLst>
            </p:nvPr>
          </p:nvGraphicFramePr>
          <p:xfrm>
            <a:off x="565328" y="932413"/>
            <a:ext cx="1962150" cy="1438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crobat Document" r:id="rId7" imgW="5728680" imgH="4071960" progId="AcroExch.Document.7">
                    <p:embed/>
                  </p:oleObj>
                </mc:Choice>
                <mc:Fallback>
                  <p:oleObj name="Acrobat Document" r:id="rId7" imgW="5728680" imgH="407196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5328" y="932413"/>
                          <a:ext cx="1962150" cy="1438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 useBgFill="1">
          <p:nvSpPr>
            <p:cNvPr id="15" name="TextBox 27"/>
            <p:cNvSpPr txBox="1">
              <a:spLocks noChangeArrowheads="1"/>
            </p:cNvSpPr>
            <p:nvPr/>
          </p:nvSpPr>
          <p:spPr bwMode="auto">
            <a:xfrm>
              <a:off x="487339" y="750628"/>
              <a:ext cx="2011680" cy="338554"/>
            </a:xfrm>
            <a:prstGeom prst="rect">
              <a:avLst/>
            </a:prstGeom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600" dirty="0">
                <a:latin typeface="Calibri" pitchFamily="34" charset="0"/>
              </a:endParaRPr>
            </a:p>
          </p:txBody>
        </p:sp>
      </p:grpSp>
      <p:sp>
        <p:nvSpPr>
          <p:cNvPr id="16" name="AutoShape 4"/>
          <p:cNvSpPr>
            <a:spLocks noChangeArrowheads="1"/>
          </p:cNvSpPr>
          <p:nvPr/>
        </p:nvSpPr>
        <p:spPr bwMode="auto">
          <a:xfrm rot="5400000">
            <a:off x="5361343" y="3613659"/>
            <a:ext cx="232309" cy="728568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/>
          </a:p>
        </p:txBody>
      </p:sp>
      <p:sp>
        <p:nvSpPr>
          <p:cNvPr id="17" name="AutoShape 4"/>
          <p:cNvSpPr>
            <a:spLocks noChangeArrowheads="1"/>
          </p:cNvSpPr>
          <p:nvPr/>
        </p:nvSpPr>
        <p:spPr bwMode="auto">
          <a:xfrm rot="5400000">
            <a:off x="5405242" y="2105307"/>
            <a:ext cx="232309" cy="728568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35521" y="2692736"/>
            <a:ext cx="16324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/>
              <a:t>object parts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000" dirty="0"/>
              <a:t>(combination 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000" dirty="0"/>
              <a:t>of edges)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81982" y="1404665"/>
            <a:ext cx="1659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/>
              <a:t>object models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52348" y="6519446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600" dirty="0"/>
              <a:t>[Honglak Lee]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97573" y="4692139"/>
            <a:ext cx="2083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/>
              <a:t>Training set: Aligned</a:t>
            </a:r>
          </a:p>
          <a:p>
            <a:pPr algn="l">
              <a:spcBef>
                <a:spcPts val="0"/>
              </a:spcBef>
            </a:pPr>
            <a:r>
              <a:rPr lang="en-US" dirty="0"/>
              <a:t>images of faces. </a:t>
            </a:r>
          </a:p>
        </p:txBody>
      </p:sp>
      <p:pic>
        <p:nvPicPr>
          <p:cNvPr id="22" name="Picture 4" descr="mvc-009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73" y="2603014"/>
            <a:ext cx="23622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FE0F2-9A6A-4690-A070-864B5BC89AFE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07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365126"/>
            <a:ext cx="8641724" cy="1325563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Object Classification/Detection in Photographs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68" y="1690689"/>
            <a:ext cx="6315373" cy="455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766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061" y="365126"/>
            <a:ext cx="8744755" cy="1325563"/>
          </a:xfrm>
        </p:spPr>
        <p:txBody>
          <a:bodyPr/>
          <a:lstStyle/>
          <a:p>
            <a:pPr algn="ctr"/>
            <a:r>
              <a:rPr lang="en-US" altLang="en-US" b="1" dirty="0">
                <a:solidFill>
                  <a:srgbClr val="FF0000"/>
                </a:solidFill>
                <a:latin typeface="+mn-lt"/>
              </a:rPr>
              <a:t>Convolutional Neural Network (CNN)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90</a:t>
            </a:fld>
            <a:endParaRPr lang="en-US" dirty="0"/>
          </a:p>
        </p:txBody>
      </p:sp>
      <p:pic>
        <p:nvPicPr>
          <p:cNvPr id="6" name="Picture 3" descr="lenet-architectur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contras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4" y="2240923"/>
            <a:ext cx="9001843" cy="3734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225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>
            <a:extLst>
              <a:ext uri="{FF2B5EF4-FFF2-40B4-BE49-F238E27FC236}">
                <a16:creationId xmlns:a16="http://schemas.microsoft.com/office/drawing/2014/main" id="{F3194BA2-49D5-4B38-9C2A-E46FFB32DA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Convolution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1FF16B4B-BF3E-4219-B2B1-27EB8585531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文字方塊 4">
            <a:extLst>
              <a:ext uri="{FF2B5EF4-FFF2-40B4-BE49-F238E27FC236}">
                <a16:creationId xmlns:a16="http://schemas.microsoft.com/office/drawing/2014/main" id="{7607D9FF-FB67-4B23-9ECC-06147D7EF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6 x 6 image</a:t>
            </a:r>
            <a:endParaRPr lang="zh-TW" altLang="en-US" sz="2400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10C123BE-CA1E-437D-BDF1-28D61476B1EB}"/>
              </a:ext>
            </a:extLst>
          </p:cNvPr>
          <p:cNvGraphicFramePr>
            <a:graphicFrameLocks noGrp="1"/>
          </p:cNvGraphicFramePr>
          <p:nvPr/>
        </p:nvGraphicFramePr>
        <p:xfrm>
          <a:off x="5259388" y="20685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字方塊 6">
            <a:extLst>
              <a:ext uri="{FF2B5EF4-FFF2-40B4-BE49-F238E27FC236}">
                <a16:creationId xmlns:a16="http://schemas.microsoft.com/office/drawing/2014/main" id="{629DC047-8DEA-4E4B-B00C-0AC1B22C6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1325" y="242093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Filter 1</a:t>
            </a:r>
            <a:endParaRPr lang="zh-TW" altLang="en-US" sz="2400"/>
          </a:p>
        </p:txBody>
      </p:sp>
      <p:graphicFrame>
        <p:nvGraphicFramePr>
          <p:cNvPr id="9" name="表格 7">
            <a:extLst>
              <a:ext uri="{FF2B5EF4-FFF2-40B4-BE49-F238E27FC236}">
                <a16:creationId xmlns:a16="http://schemas.microsoft.com/office/drawing/2014/main" id="{F093ADB6-9D0F-4BD3-B010-5AAF40DBAF8B}"/>
              </a:ext>
            </a:extLst>
          </p:cNvPr>
          <p:cNvGraphicFramePr>
            <a:graphicFrameLocks noGrp="1"/>
          </p:cNvGraphicFramePr>
          <p:nvPr/>
        </p:nvGraphicFramePr>
        <p:xfrm>
          <a:off x="5259388" y="36941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8">
            <a:extLst>
              <a:ext uri="{FF2B5EF4-FFF2-40B4-BE49-F238E27FC236}">
                <a16:creationId xmlns:a16="http://schemas.microsoft.com/office/drawing/2014/main" id="{BA1D8059-5914-4DB1-92E3-AAD3D8CCB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1325" y="403225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Filter 2</a:t>
            </a:r>
            <a:endParaRPr lang="zh-TW" altLang="en-US" sz="2400"/>
          </a:p>
        </p:txBody>
      </p:sp>
      <p:sp>
        <p:nvSpPr>
          <p:cNvPr id="11" name="文字方塊 9">
            <a:extLst>
              <a:ext uri="{FF2B5EF4-FFF2-40B4-BE49-F238E27FC236}">
                <a16:creationId xmlns:a16="http://schemas.microsoft.com/office/drawing/2014/main" id="{B2B72456-B808-4E0C-8D97-C827F236FBCB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830094" y="5234782"/>
            <a:ext cx="7080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 b="1"/>
              <a:t>……</a:t>
            </a:r>
            <a:endParaRPr lang="zh-TW" altLang="en-US" sz="2800" b="1"/>
          </a:p>
        </p:txBody>
      </p:sp>
      <p:sp>
        <p:nvSpPr>
          <p:cNvPr id="12" name="文字方塊 10">
            <a:extLst>
              <a:ext uri="{FF2B5EF4-FFF2-40B4-BE49-F238E27FC236}">
                <a16:creationId xmlns:a16="http://schemas.microsoft.com/office/drawing/2014/main" id="{FF04A270-A3BB-4127-9A8D-0320F416A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1004888"/>
            <a:ext cx="39624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b="1" dirty="0"/>
              <a:t>These are the network parameters to be learned.</a:t>
            </a:r>
            <a:endParaRPr lang="zh-TW" altLang="en-US" sz="2400" b="1" dirty="0"/>
          </a:p>
        </p:txBody>
      </p:sp>
      <p:sp>
        <p:nvSpPr>
          <p:cNvPr id="15" name="文字方塊 12">
            <a:extLst>
              <a:ext uri="{FF2B5EF4-FFF2-40B4-BE49-F238E27FC236}">
                <a16:creationId xmlns:a16="http://schemas.microsoft.com/office/drawing/2014/main" id="{6A56CD9F-8110-4B7E-AD87-73F43F8CF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3350" y="5849938"/>
            <a:ext cx="3556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Each filter detects a small pattern (3 x 3). </a:t>
            </a:r>
            <a:endParaRPr lang="zh-TW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2" grpId="0"/>
      <p:bldP spid="1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1">
            <a:extLst>
              <a:ext uri="{FF2B5EF4-FFF2-40B4-BE49-F238E27FC236}">
                <a16:creationId xmlns:a16="http://schemas.microsoft.com/office/drawing/2014/main" id="{2B4528C0-1DBA-4DC3-8DD4-26374FD0D3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45280"/>
            <a:ext cx="78867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Convolution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58550033-375C-499F-B141-EB7886E9AB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270" name="文字方塊 4">
            <a:extLst>
              <a:ext uri="{FF2B5EF4-FFF2-40B4-BE49-F238E27FC236}">
                <a16:creationId xmlns:a16="http://schemas.microsoft.com/office/drawing/2014/main" id="{8B297F96-47E7-417D-A985-C7C75B99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6 x 6 image</a:t>
            </a:r>
            <a:endParaRPr lang="zh-TW" altLang="en-US" sz="2400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E9CB9666-51B2-4DA1-9B47-02D5AE746E6B}"/>
              </a:ext>
            </a:extLst>
          </p:cNvPr>
          <p:cNvGraphicFramePr>
            <a:graphicFrameLocks noGrp="1"/>
          </p:cNvGraphicFramePr>
          <p:nvPr/>
        </p:nvGraphicFramePr>
        <p:xfrm>
          <a:off x="5564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289" name="文字方塊 6">
            <a:extLst>
              <a:ext uri="{FF2B5EF4-FFF2-40B4-BE49-F238E27FC236}">
                <a16:creationId xmlns:a16="http://schemas.microsoft.com/office/drawing/2014/main" id="{465D642E-3DE0-49E8-B6E5-668DAB588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613" y="93345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Filter 1</a:t>
            </a:r>
            <a:endParaRPr lang="zh-TW" altLang="en-US" sz="2400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19669C08-310A-457F-AE85-C0751BEF8634}"/>
              </a:ext>
            </a:extLst>
          </p:cNvPr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07DE70E2-A40F-485D-907B-48A780D40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B34181C7-011D-4B84-B6C2-A9FD9398E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矩形 27">
            <a:extLst>
              <a:ext uri="{FF2B5EF4-FFF2-40B4-BE49-F238E27FC236}">
                <a16:creationId xmlns:a16="http://schemas.microsoft.com/office/drawing/2014/main" id="{E4EFF5E8-C2D6-4054-8288-06A7F45FEE8A}"/>
              </a:ext>
            </a:extLst>
          </p:cNvPr>
          <p:cNvSpPr/>
          <p:nvPr/>
        </p:nvSpPr>
        <p:spPr>
          <a:xfrm>
            <a:off x="1484313" y="2398713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3" name="矩形 33">
            <a:extLst>
              <a:ext uri="{FF2B5EF4-FFF2-40B4-BE49-F238E27FC236}">
                <a16:creationId xmlns:a16="http://schemas.microsoft.com/office/drawing/2014/main" id="{0AD00049-18DB-41AB-BAED-AD8CA143A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731963"/>
            <a:ext cx="1208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s</a:t>
            </a:r>
            <a:r>
              <a:rPr lang="zh-TW" altLang="en-US" sz="2400"/>
              <a:t>tride</a:t>
            </a:r>
            <a:r>
              <a:rPr lang="en-US" altLang="zh-TW" sz="2400"/>
              <a:t>=1</a:t>
            </a:r>
            <a:endParaRPr lang="zh-TW" altLang="en-US" sz="24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4679F2-0168-45CF-A011-5117299C323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62400" y="3124200"/>
            <a:ext cx="685800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003A40F-2B13-42FC-A080-9D40662BA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438400"/>
            <a:ext cx="9540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/>
              <a:t>Dot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/>
              <a:t>product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/>
      <p:bldP spid="1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>
            <a:extLst>
              <a:ext uri="{FF2B5EF4-FFF2-40B4-BE49-F238E27FC236}">
                <a16:creationId xmlns:a16="http://schemas.microsoft.com/office/drawing/2014/main" id="{C6FE125F-D17F-46A4-A5B1-0D59FDA68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Convolution</a:t>
            </a:r>
            <a:endParaRPr lang="zh-TW" altLang="en-US" dirty="0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F80D4282-BF6E-41B3-B5F3-6FA31588C9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294" name="文字方塊 4">
            <a:extLst>
              <a:ext uri="{FF2B5EF4-FFF2-40B4-BE49-F238E27FC236}">
                <a16:creationId xmlns:a16="http://schemas.microsoft.com/office/drawing/2014/main" id="{83B91C5C-0F91-44AF-8C26-284077F11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6 x 6 image</a:t>
            </a:r>
            <a:endParaRPr lang="zh-TW" altLang="en-US" sz="2400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DA6B74C6-EF0B-4F09-AE41-3D45C56EDFFE}"/>
              </a:ext>
            </a:extLst>
          </p:cNvPr>
          <p:cNvGraphicFramePr>
            <a:graphicFrameLocks noGrp="1"/>
          </p:cNvGraphicFramePr>
          <p:nvPr/>
        </p:nvGraphicFramePr>
        <p:xfrm>
          <a:off x="5564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313" name="文字方塊 6">
            <a:extLst>
              <a:ext uri="{FF2B5EF4-FFF2-40B4-BE49-F238E27FC236}">
                <a16:creationId xmlns:a16="http://schemas.microsoft.com/office/drawing/2014/main" id="{A1E3D5A6-4B71-4BB3-8A5F-5BE0A2D28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613" y="93345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Filter 1</a:t>
            </a:r>
            <a:endParaRPr lang="zh-TW" altLang="en-US" sz="2400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BACD7268-F611-488A-9C9C-360F75D4DA1F}"/>
              </a:ext>
            </a:extLst>
          </p:cNvPr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B1578E7D-DD7A-4967-B649-38C4C22F6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837F917A-7EAE-468E-9ACE-CD4812D2A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矩形 27">
            <a:extLst>
              <a:ext uri="{FF2B5EF4-FFF2-40B4-BE49-F238E27FC236}">
                <a16:creationId xmlns:a16="http://schemas.microsoft.com/office/drawing/2014/main" id="{6E2D1A6E-8AA0-4A03-9963-429CD3BC8546}"/>
              </a:ext>
            </a:extLst>
          </p:cNvPr>
          <p:cNvSpPr/>
          <p:nvPr/>
        </p:nvSpPr>
        <p:spPr>
          <a:xfrm>
            <a:off x="19637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0318" name="矩形 33">
            <a:extLst>
              <a:ext uri="{FF2B5EF4-FFF2-40B4-BE49-F238E27FC236}">
                <a16:creationId xmlns:a16="http://schemas.microsoft.com/office/drawing/2014/main" id="{DDEB5B2C-7BB8-4506-8275-B1549090D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731963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If s</a:t>
            </a:r>
            <a:r>
              <a:rPr lang="zh-TW" altLang="en-US" sz="2400"/>
              <a:t>tride</a:t>
            </a:r>
            <a:r>
              <a:rPr lang="en-US" altLang="zh-TW" sz="2400"/>
              <a:t>=2</a:t>
            </a:r>
            <a:endParaRPr lang="zh-TW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>
            <a:extLst>
              <a:ext uri="{FF2B5EF4-FFF2-40B4-BE49-F238E27FC236}">
                <a16:creationId xmlns:a16="http://schemas.microsoft.com/office/drawing/2014/main" id="{6E36B0B2-7C0C-4CA4-A774-C1BA9C059C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Convolution</a:t>
            </a:r>
            <a:endParaRPr lang="zh-TW" altLang="en-US" dirty="0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FFB233F0-C2F6-47B7-9C75-4180E61539B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318" name="文字方塊 4">
            <a:extLst>
              <a:ext uri="{FF2B5EF4-FFF2-40B4-BE49-F238E27FC236}">
                <a16:creationId xmlns:a16="http://schemas.microsoft.com/office/drawing/2014/main" id="{6F7C3A82-5655-4058-A3CD-EC1B748E8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6 x 6 image</a:t>
            </a:r>
            <a:endParaRPr lang="zh-TW" altLang="en-US" sz="2400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C362EB8F-F02C-4291-B245-B4C6306E725E}"/>
              </a:ext>
            </a:extLst>
          </p:cNvPr>
          <p:cNvGraphicFramePr>
            <a:graphicFrameLocks noGrp="1"/>
          </p:cNvGraphicFramePr>
          <p:nvPr/>
        </p:nvGraphicFramePr>
        <p:xfrm>
          <a:off x="5564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337" name="文字方塊 6">
            <a:extLst>
              <a:ext uri="{FF2B5EF4-FFF2-40B4-BE49-F238E27FC236}">
                <a16:creationId xmlns:a16="http://schemas.microsoft.com/office/drawing/2014/main" id="{7DE294A6-50DE-4BE5-A924-15F8F14D3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613" y="93345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Filter 1</a:t>
            </a:r>
            <a:endParaRPr lang="zh-TW" altLang="en-US" sz="2400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9BF866F7-B0F8-471F-AA5C-CAD4B008C398}"/>
              </a:ext>
            </a:extLst>
          </p:cNvPr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8288D5B6-B43E-4AAC-B4C2-B849DE07B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E2F391BA-B7CD-4213-88B9-382F17E73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橢圓 13">
            <a:extLst>
              <a:ext uri="{FF2B5EF4-FFF2-40B4-BE49-F238E27FC236}">
                <a16:creationId xmlns:a16="http://schemas.microsoft.com/office/drawing/2014/main" id="{6E396F55-989A-4F54-AEC2-FE1CFB440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" name="橢圓 14">
            <a:extLst>
              <a:ext uri="{FF2B5EF4-FFF2-40B4-BE49-F238E27FC236}">
                <a16:creationId xmlns:a16="http://schemas.microsoft.com/office/drawing/2014/main" id="{9A56F6E7-65E9-4F7D-A0D8-AD0AB4432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4" name="橢圓 15">
            <a:extLst>
              <a:ext uri="{FF2B5EF4-FFF2-40B4-BE49-F238E27FC236}">
                <a16:creationId xmlns:a16="http://schemas.microsoft.com/office/drawing/2014/main" id="{FF3447B8-208E-41B7-9237-595899432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5" name="橢圓 16">
            <a:extLst>
              <a:ext uri="{FF2B5EF4-FFF2-40B4-BE49-F238E27FC236}">
                <a16:creationId xmlns:a16="http://schemas.microsoft.com/office/drawing/2014/main" id="{4146D1F7-7C05-4FEA-8B8D-C92E35378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6" name="橢圓 17">
            <a:extLst>
              <a:ext uri="{FF2B5EF4-FFF2-40B4-BE49-F238E27FC236}">
                <a16:creationId xmlns:a16="http://schemas.microsoft.com/office/drawing/2014/main" id="{054B0CA0-2E29-4BED-B153-6D6AABA44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7" name="橢圓 18">
            <a:extLst>
              <a:ext uri="{FF2B5EF4-FFF2-40B4-BE49-F238E27FC236}">
                <a16:creationId xmlns:a16="http://schemas.microsoft.com/office/drawing/2014/main" id="{7C914E52-7B5E-42AC-B5CC-CB644CEA1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8" name="橢圓 19">
            <a:extLst>
              <a:ext uri="{FF2B5EF4-FFF2-40B4-BE49-F238E27FC236}">
                <a16:creationId xmlns:a16="http://schemas.microsoft.com/office/drawing/2014/main" id="{8D13C537-9BFC-4766-956E-2B0DE76B5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9" name="橢圓 20">
            <a:extLst>
              <a:ext uri="{FF2B5EF4-FFF2-40B4-BE49-F238E27FC236}">
                <a16:creationId xmlns:a16="http://schemas.microsoft.com/office/drawing/2014/main" id="{7E56B6BE-EA89-4339-937A-0D607CC05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0" name="橢圓 21">
            <a:extLst>
              <a:ext uri="{FF2B5EF4-FFF2-40B4-BE49-F238E27FC236}">
                <a16:creationId xmlns:a16="http://schemas.microsoft.com/office/drawing/2014/main" id="{9EB0B2A1-79E0-4D21-8CF0-CFD782310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1" name="橢圓 22">
            <a:extLst>
              <a:ext uri="{FF2B5EF4-FFF2-40B4-BE49-F238E27FC236}">
                <a16:creationId xmlns:a16="http://schemas.microsoft.com/office/drawing/2014/main" id="{98893791-1E49-4BF3-BDB6-4879CA3BF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2" name="橢圓 23">
            <a:extLst>
              <a:ext uri="{FF2B5EF4-FFF2-40B4-BE49-F238E27FC236}">
                <a16:creationId xmlns:a16="http://schemas.microsoft.com/office/drawing/2014/main" id="{019355B5-9A78-44A0-A54A-98D54D815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338" y="525938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3" name="橢圓 24">
            <a:extLst>
              <a:ext uri="{FF2B5EF4-FFF2-40B4-BE49-F238E27FC236}">
                <a16:creationId xmlns:a16="http://schemas.microsoft.com/office/drawing/2014/main" id="{B43E6A01-70EE-446A-813A-F76E43378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52466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4" name="橢圓 25">
            <a:extLst>
              <a:ext uri="{FF2B5EF4-FFF2-40B4-BE49-F238E27FC236}">
                <a16:creationId xmlns:a16="http://schemas.microsoft.com/office/drawing/2014/main" id="{F7D9FADF-71F6-4F18-9282-05DACFE12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5" name="橢圓 26">
            <a:extLst>
              <a:ext uri="{FF2B5EF4-FFF2-40B4-BE49-F238E27FC236}">
                <a16:creationId xmlns:a16="http://schemas.microsoft.com/office/drawing/2014/main" id="{285B2C07-97BB-44AD-97FD-9BA0A0763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6" name="矩形 27">
            <a:extLst>
              <a:ext uri="{FF2B5EF4-FFF2-40B4-BE49-F238E27FC236}">
                <a16:creationId xmlns:a16="http://schemas.microsoft.com/office/drawing/2014/main" id="{C619007F-AA36-4CF9-B3E9-9869C8F4E4E4}"/>
              </a:ext>
            </a:extLst>
          </p:cNvPr>
          <p:cNvSpPr/>
          <p:nvPr/>
        </p:nvSpPr>
        <p:spPr>
          <a:xfrm>
            <a:off x="1484313" y="2398713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7" name="矩形 28">
            <a:extLst>
              <a:ext uri="{FF2B5EF4-FFF2-40B4-BE49-F238E27FC236}">
                <a16:creationId xmlns:a16="http://schemas.microsoft.com/office/drawing/2014/main" id="{0235B3EF-DBA6-4CCF-B085-4DCAF224BEA0}"/>
              </a:ext>
            </a:extLst>
          </p:cNvPr>
          <p:cNvSpPr/>
          <p:nvPr/>
        </p:nvSpPr>
        <p:spPr>
          <a:xfrm>
            <a:off x="1930400" y="2401888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8" name="矩形 29">
            <a:extLst>
              <a:ext uri="{FF2B5EF4-FFF2-40B4-BE49-F238E27FC236}">
                <a16:creationId xmlns:a16="http://schemas.microsoft.com/office/drawing/2014/main" id="{713FDDC6-393D-426B-8F15-DF70BFB407C5}"/>
              </a:ext>
            </a:extLst>
          </p:cNvPr>
          <p:cNvSpPr/>
          <p:nvPr/>
        </p:nvSpPr>
        <p:spPr>
          <a:xfrm>
            <a:off x="2433638" y="240506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9" name="矩形 30">
            <a:extLst>
              <a:ext uri="{FF2B5EF4-FFF2-40B4-BE49-F238E27FC236}">
                <a16:creationId xmlns:a16="http://schemas.microsoft.com/office/drawing/2014/main" id="{9762B126-0872-4A09-8BA3-41BD4BE8C31B}"/>
              </a:ext>
            </a:extLst>
          </p:cNvPr>
          <p:cNvSpPr/>
          <p:nvPr/>
        </p:nvSpPr>
        <p:spPr>
          <a:xfrm>
            <a:off x="985838" y="2809875"/>
            <a:ext cx="1416050" cy="13827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1359" name="矩形 33">
            <a:extLst>
              <a:ext uri="{FF2B5EF4-FFF2-40B4-BE49-F238E27FC236}">
                <a16:creationId xmlns:a16="http://schemas.microsoft.com/office/drawing/2014/main" id="{D3372F39-CB46-459F-AA09-37638E42B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731963"/>
            <a:ext cx="1208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s</a:t>
            </a:r>
            <a:r>
              <a:rPr lang="zh-TW" altLang="en-US" sz="2400"/>
              <a:t>tride</a:t>
            </a:r>
            <a:r>
              <a:rPr lang="en-US" altLang="zh-TW" sz="2400"/>
              <a:t>=1</a:t>
            </a:r>
            <a:endParaRPr lang="zh-TW" altLang="en-US" sz="2400"/>
          </a:p>
        </p:txBody>
      </p:sp>
      <p:sp>
        <p:nvSpPr>
          <p:cNvPr id="31" name="矩形 31">
            <a:extLst>
              <a:ext uri="{FF2B5EF4-FFF2-40B4-BE49-F238E27FC236}">
                <a16:creationId xmlns:a16="http://schemas.microsoft.com/office/drawing/2014/main" id="{899E6D78-58EC-4A72-89CD-9365A7D68D9F}"/>
              </a:ext>
            </a:extLst>
          </p:cNvPr>
          <p:cNvSpPr/>
          <p:nvPr/>
        </p:nvSpPr>
        <p:spPr>
          <a:xfrm>
            <a:off x="2433638" y="3767138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32" name="矩形 7">
            <a:extLst>
              <a:ext uri="{FF2B5EF4-FFF2-40B4-BE49-F238E27FC236}">
                <a16:creationId xmlns:a16="http://schemas.microsoft.com/office/drawing/2014/main" id="{95BD8F1D-843D-4273-A004-36243AE1D5A9}"/>
              </a:ext>
            </a:extLst>
          </p:cNvPr>
          <p:cNvSpPr/>
          <p:nvPr/>
        </p:nvSpPr>
        <p:spPr>
          <a:xfrm>
            <a:off x="5564188" y="47783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33" name="矩形 35">
            <a:extLst>
              <a:ext uri="{FF2B5EF4-FFF2-40B4-BE49-F238E27FC236}">
                <a16:creationId xmlns:a16="http://schemas.microsoft.com/office/drawing/2014/main" id="{4325AFE5-C481-4E5B-8A53-CBF4379D5236}"/>
              </a:ext>
            </a:extLst>
          </p:cNvPr>
          <p:cNvSpPr/>
          <p:nvPr/>
        </p:nvSpPr>
        <p:spPr>
          <a:xfrm>
            <a:off x="6119813" y="936625"/>
            <a:ext cx="525462" cy="455613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34" name="矩形 36">
            <a:extLst>
              <a:ext uri="{FF2B5EF4-FFF2-40B4-BE49-F238E27FC236}">
                <a16:creationId xmlns:a16="http://schemas.microsoft.com/office/drawing/2014/main" id="{C77713CD-7650-4808-B40F-336CCBD00FD6}"/>
              </a:ext>
            </a:extLst>
          </p:cNvPr>
          <p:cNvSpPr/>
          <p:nvPr/>
        </p:nvSpPr>
        <p:spPr>
          <a:xfrm>
            <a:off x="6645275" y="140493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cxnSp>
        <p:nvCxnSpPr>
          <p:cNvPr id="35" name="直線接點 9">
            <a:extLst>
              <a:ext uri="{FF2B5EF4-FFF2-40B4-BE49-F238E27FC236}">
                <a16:creationId xmlns:a16="http://schemas.microsoft.com/office/drawing/2014/main" id="{2D960799-3E34-4116-8539-6BAD8551A808}"/>
              </a:ext>
            </a:extLst>
          </p:cNvPr>
          <p:cNvCxnSpPr/>
          <p:nvPr/>
        </p:nvCxnSpPr>
        <p:spPr>
          <a:xfrm>
            <a:off x="5564188" y="47783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7">
            <a:extLst>
              <a:ext uri="{FF2B5EF4-FFF2-40B4-BE49-F238E27FC236}">
                <a16:creationId xmlns:a16="http://schemas.microsoft.com/office/drawing/2014/main" id="{82BDCBA2-C90F-415B-9AC0-92E553072CA0}"/>
              </a:ext>
            </a:extLst>
          </p:cNvPr>
          <p:cNvSpPr/>
          <p:nvPr/>
        </p:nvSpPr>
        <p:spPr>
          <a:xfrm>
            <a:off x="4713288" y="2786063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37" name="矩形 38">
            <a:extLst>
              <a:ext uri="{FF2B5EF4-FFF2-40B4-BE49-F238E27FC236}">
                <a16:creationId xmlns:a16="http://schemas.microsoft.com/office/drawing/2014/main" id="{D547952A-8381-4B67-B191-CCEB6E3238CA}"/>
              </a:ext>
            </a:extLst>
          </p:cNvPr>
          <p:cNvSpPr/>
          <p:nvPr/>
        </p:nvSpPr>
        <p:spPr>
          <a:xfrm>
            <a:off x="4732338" y="5262563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cxnSp>
        <p:nvCxnSpPr>
          <p:cNvPr id="39" name="直線接點 40">
            <a:extLst>
              <a:ext uri="{FF2B5EF4-FFF2-40B4-BE49-F238E27FC236}">
                <a16:creationId xmlns:a16="http://schemas.microsoft.com/office/drawing/2014/main" id="{9FC3641A-942E-4C7D-BAAF-39F8417389A6}"/>
              </a:ext>
            </a:extLst>
          </p:cNvPr>
          <p:cNvCxnSpPr/>
          <p:nvPr/>
        </p:nvCxnSpPr>
        <p:spPr>
          <a:xfrm>
            <a:off x="928688" y="2425700"/>
            <a:ext cx="1606550" cy="138271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41">
            <a:extLst>
              <a:ext uri="{FF2B5EF4-FFF2-40B4-BE49-F238E27FC236}">
                <a16:creationId xmlns:a16="http://schemas.microsoft.com/office/drawing/2014/main" id="{4BB578EA-AF99-4C97-ABFD-9DC5EAB38117}"/>
              </a:ext>
            </a:extLst>
          </p:cNvPr>
          <p:cNvCxnSpPr/>
          <p:nvPr/>
        </p:nvCxnSpPr>
        <p:spPr>
          <a:xfrm>
            <a:off x="881063" y="376078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>
            <a:extLst>
              <a:ext uri="{FF2B5EF4-FFF2-40B4-BE49-F238E27FC236}">
                <a16:creationId xmlns:a16="http://schemas.microsoft.com/office/drawing/2014/main" id="{A7A39DD8-9690-4C37-8E16-F27001434B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Convolution</a:t>
            </a:r>
            <a:endParaRPr lang="zh-TW" altLang="en-US" dirty="0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9104F246-D515-4280-8325-7965E9CF8F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342" name="文字方塊 4">
            <a:extLst>
              <a:ext uri="{FF2B5EF4-FFF2-40B4-BE49-F238E27FC236}">
                <a16:creationId xmlns:a16="http://schemas.microsoft.com/office/drawing/2014/main" id="{EBE3DFA3-1A0A-4E06-9C7F-6A63C08F7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6 x 6 image</a:t>
            </a:r>
            <a:endParaRPr lang="zh-TW" altLang="en-US" sz="2400"/>
          </a:p>
        </p:txBody>
      </p:sp>
      <p:sp>
        <p:nvSpPr>
          <p:cNvPr id="7" name="橢圓 11">
            <a:extLst>
              <a:ext uri="{FF2B5EF4-FFF2-40B4-BE49-F238E27FC236}">
                <a16:creationId xmlns:a16="http://schemas.microsoft.com/office/drawing/2014/main" id="{192E6976-4FF7-4465-9AB9-AB18BFA62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8" name="橢圓 12">
            <a:extLst>
              <a:ext uri="{FF2B5EF4-FFF2-40B4-BE49-F238E27FC236}">
                <a16:creationId xmlns:a16="http://schemas.microsoft.com/office/drawing/2014/main" id="{E167DE54-B0F5-4D43-AC03-453C3F4F8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9" name="橢圓 13">
            <a:extLst>
              <a:ext uri="{FF2B5EF4-FFF2-40B4-BE49-F238E27FC236}">
                <a16:creationId xmlns:a16="http://schemas.microsoft.com/office/drawing/2014/main" id="{CBD7D9EE-7D7E-4F60-AC99-3E9C08315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0" name="橢圓 14">
            <a:extLst>
              <a:ext uri="{FF2B5EF4-FFF2-40B4-BE49-F238E27FC236}">
                <a16:creationId xmlns:a16="http://schemas.microsoft.com/office/drawing/2014/main" id="{4EF170C9-F7DC-443C-9F6D-FB67915A6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15">
            <a:extLst>
              <a:ext uri="{FF2B5EF4-FFF2-40B4-BE49-F238E27FC236}">
                <a16:creationId xmlns:a16="http://schemas.microsoft.com/office/drawing/2014/main" id="{CE19ED82-2329-42BC-AD7E-AB882B0E7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橢圓 16">
            <a:extLst>
              <a:ext uri="{FF2B5EF4-FFF2-40B4-BE49-F238E27FC236}">
                <a16:creationId xmlns:a16="http://schemas.microsoft.com/office/drawing/2014/main" id="{D5BB8D1B-67BE-4B07-A470-533490010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" name="橢圓 17">
            <a:extLst>
              <a:ext uri="{FF2B5EF4-FFF2-40B4-BE49-F238E27FC236}">
                <a16:creationId xmlns:a16="http://schemas.microsoft.com/office/drawing/2014/main" id="{DB4C45CA-6395-4AF2-B425-AAB19B48C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4" name="橢圓 18">
            <a:extLst>
              <a:ext uri="{FF2B5EF4-FFF2-40B4-BE49-F238E27FC236}">
                <a16:creationId xmlns:a16="http://schemas.microsoft.com/office/drawing/2014/main" id="{D4379F80-86B2-40FD-8F6A-7832C5DB4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5" name="橢圓 19">
            <a:extLst>
              <a:ext uri="{FF2B5EF4-FFF2-40B4-BE49-F238E27FC236}">
                <a16:creationId xmlns:a16="http://schemas.microsoft.com/office/drawing/2014/main" id="{EC96D7EB-8E5B-4ED9-8664-9F8CF9B35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6" name="橢圓 20">
            <a:extLst>
              <a:ext uri="{FF2B5EF4-FFF2-40B4-BE49-F238E27FC236}">
                <a16:creationId xmlns:a16="http://schemas.microsoft.com/office/drawing/2014/main" id="{22B83AD3-1E21-4611-8CC4-6F1BC1AE6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7" name="橢圓 21">
            <a:extLst>
              <a:ext uri="{FF2B5EF4-FFF2-40B4-BE49-F238E27FC236}">
                <a16:creationId xmlns:a16="http://schemas.microsoft.com/office/drawing/2014/main" id="{84556DDE-74F3-47EF-A946-28146A477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8" name="橢圓 22">
            <a:extLst>
              <a:ext uri="{FF2B5EF4-FFF2-40B4-BE49-F238E27FC236}">
                <a16:creationId xmlns:a16="http://schemas.microsoft.com/office/drawing/2014/main" id="{28F9DEE9-6C78-4DBE-AF90-6F85C7213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9" name="橢圓 23">
            <a:extLst>
              <a:ext uri="{FF2B5EF4-FFF2-40B4-BE49-F238E27FC236}">
                <a16:creationId xmlns:a16="http://schemas.microsoft.com/office/drawing/2014/main" id="{1DED314F-2195-44CF-886F-307ACE55D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52466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0" name="橢圓 24">
            <a:extLst>
              <a:ext uri="{FF2B5EF4-FFF2-40B4-BE49-F238E27FC236}">
                <a16:creationId xmlns:a16="http://schemas.microsoft.com/office/drawing/2014/main" id="{9C77D3BD-F3FF-4F96-B246-8C943DC5B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52466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1" name="橢圓 25">
            <a:extLst>
              <a:ext uri="{FF2B5EF4-FFF2-40B4-BE49-F238E27FC236}">
                <a16:creationId xmlns:a16="http://schemas.microsoft.com/office/drawing/2014/main" id="{20ED1361-1214-4283-BE72-E8E840F4F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2" name="橢圓 26">
            <a:extLst>
              <a:ext uri="{FF2B5EF4-FFF2-40B4-BE49-F238E27FC236}">
                <a16:creationId xmlns:a16="http://schemas.microsoft.com/office/drawing/2014/main" id="{90E8EF89-5071-4773-A650-3EBEFCF4F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graphicFrame>
        <p:nvGraphicFramePr>
          <p:cNvPr id="23" name="表格 34">
            <a:extLst>
              <a:ext uri="{FF2B5EF4-FFF2-40B4-BE49-F238E27FC236}">
                <a16:creationId xmlns:a16="http://schemas.microsoft.com/office/drawing/2014/main" id="{15619510-EB66-4AE9-A5F0-FCA6DC813D81}"/>
              </a:ext>
            </a:extLst>
          </p:cNvPr>
          <p:cNvGraphicFramePr>
            <a:graphicFrameLocks noGrp="1"/>
          </p:cNvGraphicFramePr>
          <p:nvPr/>
        </p:nvGraphicFramePr>
        <p:xfrm>
          <a:off x="5686425" y="365125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377" name="文字方塊 35">
            <a:extLst>
              <a:ext uri="{FF2B5EF4-FFF2-40B4-BE49-F238E27FC236}">
                <a16:creationId xmlns:a16="http://schemas.microsoft.com/office/drawing/2014/main" id="{7B43C53C-79F6-42D6-8E63-37708057E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0" y="820738"/>
            <a:ext cx="1447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rgbClr val="FF0000"/>
                </a:solidFill>
              </a:rPr>
              <a:t>Filter 2</a:t>
            </a:r>
            <a:endParaRPr lang="zh-TW" altLang="en-US" sz="2400">
              <a:solidFill>
                <a:srgbClr val="FF0000"/>
              </a:solidFill>
            </a:endParaRPr>
          </a:p>
        </p:txBody>
      </p:sp>
      <p:sp>
        <p:nvSpPr>
          <p:cNvPr id="25" name="矩形 36">
            <a:extLst>
              <a:ext uri="{FF2B5EF4-FFF2-40B4-BE49-F238E27FC236}">
                <a16:creationId xmlns:a16="http://schemas.microsoft.com/office/drawing/2014/main" id="{04415694-975E-411B-B5F0-9C5FD3F08579}"/>
              </a:ext>
            </a:extLst>
          </p:cNvPr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6" name="矩形 37">
            <a:extLst>
              <a:ext uri="{FF2B5EF4-FFF2-40B4-BE49-F238E27FC236}">
                <a16:creationId xmlns:a16="http://schemas.microsoft.com/office/drawing/2014/main" id="{FA2B6FC9-3552-4679-9FAC-481117E8F273}"/>
              </a:ext>
            </a:extLst>
          </p:cNvPr>
          <p:cNvSpPr/>
          <p:nvPr/>
        </p:nvSpPr>
        <p:spPr>
          <a:xfrm>
            <a:off x="1489075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7" name="矩形 38">
            <a:extLst>
              <a:ext uri="{FF2B5EF4-FFF2-40B4-BE49-F238E27FC236}">
                <a16:creationId xmlns:a16="http://schemas.microsoft.com/office/drawing/2014/main" id="{162DEF56-2E53-4082-B17F-9F575295DDC8}"/>
              </a:ext>
            </a:extLst>
          </p:cNvPr>
          <p:cNvSpPr/>
          <p:nvPr/>
        </p:nvSpPr>
        <p:spPr>
          <a:xfrm>
            <a:off x="1930400" y="2400300"/>
            <a:ext cx="1417638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8" name="矩形 39">
            <a:extLst>
              <a:ext uri="{FF2B5EF4-FFF2-40B4-BE49-F238E27FC236}">
                <a16:creationId xmlns:a16="http://schemas.microsoft.com/office/drawing/2014/main" id="{E4125C90-0060-4116-ABEA-50632EF2E8C7}"/>
              </a:ext>
            </a:extLst>
          </p:cNvPr>
          <p:cNvSpPr/>
          <p:nvPr/>
        </p:nvSpPr>
        <p:spPr>
          <a:xfrm>
            <a:off x="2406650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9" name="矩形 40">
            <a:extLst>
              <a:ext uri="{FF2B5EF4-FFF2-40B4-BE49-F238E27FC236}">
                <a16:creationId xmlns:a16="http://schemas.microsoft.com/office/drawing/2014/main" id="{9963D5F3-E867-49DB-A35A-994831E8D123}"/>
              </a:ext>
            </a:extLst>
          </p:cNvPr>
          <p:cNvSpPr/>
          <p:nvPr/>
        </p:nvSpPr>
        <p:spPr>
          <a:xfrm>
            <a:off x="985838" y="2809875"/>
            <a:ext cx="1416050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30" name="橢圓 41">
            <a:extLst>
              <a:ext uri="{FF2B5EF4-FFF2-40B4-BE49-F238E27FC236}">
                <a16:creationId xmlns:a16="http://schemas.microsoft.com/office/drawing/2014/main" id="{747661E9-A5F5-401D-800E-1E34238D9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29956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1" name="橢圓 42">
            <a:extLst>
              <a:ext uri="{FF2B5EF4-FFF2-40B4-BE49-F238E27FC236}">
                <a16:creationId xmlns:a16="http://schemas.microsoft.com/office/drawing/2014/main" id="{C6A9CD2A-4B3C-4A5A-A888-C00C9BC53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29956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2" name="橢圓 43">
            <a:extLst>
              <a:ext uri="{FF2B5EF4-FFF2-40B4-BE49-F238E27FC236}">
                <a16:creationId xmlns:a16="http://schemas.microsoft.com/office/drawing/2014/main" id="{C5370F3A-078F-4C90-B14C-CE7CC5D40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2995613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3" name="橢圓 44">
            <a:extLst>
              <a:ext uri="{FF2B5EF4-FFF2-40B4-BE49-F238E27FC236}">
                <a16:creationId xmlns:a16="http://schemas.microsoft.com/office/drawing/2014/main" id="{FD55C20B-2129-44AB-B56E-64D76B384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29956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4" name="橢圓 45">
            <a:extLst>
              <a:ext uri="{FF2B5EF4-FFF2-40B4-BE49-F238E27FC236}">
                <a16:creationId xmlns:a16="http://schemas.microsoft.com/office/drawing/2014/main" id="{F785CF69-4D5E-4E31-B1E4-4F5ADFD95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37957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5" name="橢圓 46">
            <a:extLst>
              <a:ext uri="{FF2B5EF4-FFF2-40B4-BE49-F238E27FC236}">
                <a16:creationId xmlns:a16="http://schemas.microsoft.com/office/drawing/2014/main" id="{E9139D18-09AC-497D-A1E4-8D4C75789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37957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6" name="橢圓 47">
            <a:extLst>
              <a:ext uri="{FF2B5EF4-FFF2-40B4-BE49-F238E27FC236}">
                <a16:creationId xmlns:a16="http://schemas.microsoft.com/office/drawing/2014/main" id="{15A30DE2-520D-4B83-B9E9-722376F37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3795713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7" name="橢圓 48">
            <a:extLst>
              <a:ext uri="{FF2B5EF4-FFF2-40B4-BE49-F238E27FC236}">
                <a16:creationId xmlns:a16="http://schemas.microsoft.com/office/drawing/2014/main" id="{C77DD603-5A59-4DB3-827B-872985C0A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37957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8" name="橢圓 49">
            <a:extLst>
              <a:ext uri="{FF2B5EF4-FFF2-40B4-BE49-F238E27FC236}">
                <a16:creationId xmlns:a16="http://schemas.microsoft.com/office/drawing/2014/main" id="{90240AB1-61CC-4CBB-910D-21E134B31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9" name="橢圓 50">
            <a:extLst>
              <a:ext uri="{FF2B5EF4-FFF2-40B4-BE49-F238E27FC236}">
                <a16:creationId xmlns:a16="http://schemas.microsoft.com/office/drawing/2014/main" id="{4696FB70-8B3E-4C24-A02B-11554FD14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0" name="橢圓 51">
            <a:extLst>
              <a:ext uri="{FF2B5EF4-FFF2-40B4-BE49-F238E27FC236}">
                <a16:creationId xmlns:a16="http://schemas.microsoft.com/office/drawing/2014/main" id="{8B387256-7252-4E16-A186-A70D70677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46545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1" name="橢圓 52">
            <a:extLst>
              <a:ext uri="{FF2B5EF4-FFF2-40B4-BE49-F238E27FC236}">
                <a16:creationId xmlns:a16="http://schemas.microsoft.com/office/drawing/2014/main" id="{6EA0ACC0-482B-409F-9592-F62BEC505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2" name="橢圓 53">
            <a:extLst>
              <a:ext uri="{FF2B5EF4-FFF2-40B4-BE49-F238E27FC236}">
                <a16:creationId xmlns:a16="http://schemas.microsoft.com/office/drawing/2014/main" id="{AE3C4944-151C-4AE2-9BCF-525CED717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3" name="橢圓 54">
            <a:extLst>
              <a:ext uri="{FF2B5EF4-FFF2-40B4-BE49-F238E27FC236}">
                <a16:creationId xmlns:a16="http://schemas.microsoft.com/office/drawing/2014/main" id="{889C97DE-0F2A-43E5-99BB-C0E74C2CD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4" name="橢圓 55">
            <a:extLst>
              <a:ext uri="{FF2B5EF4-FFF2-40B4-BE49-F238E27FC236}">
                <a16:creationId xmlns:a16="http://schemas.microsoft.com/office/drawing/2014/main" id="{8D24AC40-EBC8-4942-B6F3-86E360435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54546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-4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5" name="橢圓 56">
            <a:extLst>
              <a:ext uri="{FF2B5EF4-FFF2-40B4-BE49-F238E27FC236}">
                <a16:creationId xmlns:a16="http://schemas.microsoft.com/office/drawing/2014/main" id="{9FE91BA8-4F27-4104-AB4D-23E4DD98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6" name="文字方塊 2">
            <a:extLst>
              <a:ext uri="{FF2B5EF4-FFF2-40B4-BE49-F238E27FC236}">
                <a16:creationId xmlns:a16="http://schemas.microsoft.com/office/drawing/2014/main" id="{D02FD29D-A4C9-4330-961D-742BDFC2A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2057400"/>
            <a:ext cx="457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>
                <a:solidFill>
                  <a:srgbClr val="0000FF"/>
                </a:solidFill>
              </a:rPr>
              <a:t>Repeat this for each filter</a:t>
            </a:r>
            <a:endParaRPr lang="zh-TW" altLang="en-US" sz="2800">
              <a:solidFill>
                <a:srgbClr val="0000FF"/>
              </a:solidFill>
            </a:endParaRPr>
          </a:p>
        </p:txBody>
      </p:sp>
      <p:sp>
        <p:nvSpPr>
          <p:cNvPr id="47" name="矩形 57">
            <a:extLst>
              <a:ext uri="{FF2B5EF4-FFF2-40B4-BE49-F238E27FC236}">
                <a16:creationId xmlns:a16="http://schemas.microsoft.com/office/drawing/2014/main" id="{0B660012-20C2-4C98-894F-59F9461B65E8}"/>
              </a:ext>
            </a:extLst>
          </p:cNvPr>
          <p:cNvSpPr/>
          <p:nvPr/>
        </p:nvSpPr>
        <p:spPr>
          <a:xfrm>
            <a:off x="2416175" y="37830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2401" name="矩形 58">
            <a:extLst>
              <a:ext uri="{FF2B5EF4-FFF2-40B4-BE49-F238E27FC236}">
                <a16:creationId xmlns:a16="http://schemas.microsoft.com/office/drawing/2014/main" id="{F3C641A0-FC0D-4F1B-9CBB-169690374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731963"/>
            <a:ext cx="1208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s</a:t>
            </a:r>
            <a:r>
              <a:rPr lang="zh-TW" altLang="en-US" sz="2400"/>
              <a:t>tride</a:t>
            </a:r>
            <a:r>
              <a:rPr lang="en-US" altLang="zh-TW" sz="2400"/>
              <a:t>=1</a:t>
            </a:r>
            <a:endParaRPr lang="zh-TW" altLang="en-US" sz="2400"/>
          </a:p>
        </p:txBody>
      </p:sp>
      <p:sp>
        <p:nvSpPr>
          <p:cNvPr id="49" name="文字方塊 59">
            <a:extLst>
              <a:ext uri="{FF2B5EF4-FFF2-40B4-BE49-F238E27FC236}">
                <a16:creationId xmlns:a16="http://schemas.microsoft.com/office/drawing/2014/main" id="{23C43A9A-1C69-45EC-90D3-D8CB2F210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6172200"/>
            <a:ext cx="3657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>
                <a:solidFill>
                  <a:srgbClr val="FF0000"/>
                </a:solidFill>
              </a:rPr>
              <a:t>Two 4 x 4 images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>
                <a:solidFill>
                  <a:srgbClr val="FF0000"/>
                </a:solidFill>
              </a:rPr>
              <a:t>Forming 2 x 4 x 4 matrix</a:t>
            </a:r>
            <a:endParaRPr lang="zh-TW" altLang="en-US" sz="2000">
              <a:solidFill>
                <a:srgbClr val="FF0000"/>
              </a:solidFill>
            </a:endParaRPr>
          </a:p>
        </p:txBody>
      </p:sp>
      <p:sp>
        <p:nvSpPr>
          <p:cNvPr id="50" name="矩形 5">
            <a:extLst>
              <a:ext uri="{FF2B5EF4-FFF2-40B4-BE49-F238E27FC236}">
                <a16:creationId xmlns:a16="http://schemas.microsoft.com/office/drawing/2014/main" id="{62039778-3232-4D8D-B939-766E91FC360E}"/>
              </a:ext>
            </a:extLst>
          </p:cNvPr>
          <p:cNvSpPr/>
          <p:nvPr/>
        </p:nvSpPr>
        <p:spPr>
          <a:xfrm>
            <a:off x="5334000" y="4038600"/>
            <a:ext cx="2320925" cy="973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Feature</a:t>
            </a:r>
          </a:p>
          <a:p>
            <a:pPr algn="ctr" eaLnBrk="1" hangingPunct="1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Map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 animBg="1"/>
      <p:bldP spid="49" grpId="0"/>
      <p:bldP spid="5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7F920881-B86F-48FF-A742-AF29B04C4730}"/>
              </a:ext>
            </a:extLst>
          </p:cNvPr>
          <p:cNvGraphicFramePr>
            <a:graphicFrameLocks/>
          </p:cNvGraphicFramePr>
          <p:nvPr/>
        </p:nvGraphicFramePr>
        <p:xfrm>
          <a:off x="400050" y="184943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413" name="文字方塊 4">
            <a:extLst>
              <a:ext uri="{FF2B5EF4-FFF2-40B4-BE49-F238E27FC236}">
                <a16:creationId xmlns:a16="http://schemas.microsoft.com/office/drawing/2014/main" id="{939815D0-5FE3-4A01-8884-D8E0D85B7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" y="4640263"/>
            <a:ext cx="2347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6 x 6 image</a:t>
            </a:r>
            <a:endParaRPr lang="zh-TW" altLang="en-US" sz="240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62A036F-7581-4C23-B60E-36294165FC4C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15240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2127C88E-06F0-4E82-BCF7-907FD9C5C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6263" y="23653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Filter 1</a:t>
            </a:r>
            <a:endParaRPr lang="zh-TW" altLang="en-US"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1803F30-707B-4F41-8CA3-1392EC85C109}"/>
              </a:ext>
            </a:extLst>
          </p:cNvPr>
          <p:cNvSpPr/>
          <p:nvPr/>
        </p:nvSpPr>
        <p:spPr>
          <a:xfrm>
            <a:off x="400050" y="1849438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pic>
        <p:nvPicPr>
          <p:cNvPr id="9" name="圖片 31">
            <a:extLst>
              <a:ext uri="{FF2B5EF4-FFF2-40B4-BE49-F238E27FC236}">
                <a16:creationId xmlns:a16="http://schemas.microsoft.com/office/drawing/2014/main" id="{FBBC7886-63C9-4C59-BAD4-828473F6D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5" y="1196975"/>
            <a:ext cx="2239963" cy="2227263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單箭頭接點 33">
            <a:extLst>
              <a:ext uri="{FF2B5EF4-FFF2-40B4-BE49-F238E27FC236}">
                <a16:creationId xmlns:a16="http://schemas.microsoft.com/office/drawing/2014/main" id="{A916F69C-8606-4A2B-BD10-51C6C3637369}"/>
              </a:ext>
            </a:extLst>
          </p:cNvPr>
          <p:cNvCxnSpPr/>
          <p:nvPr/>
        </p:nvCxnSpPr>
        <p:spPr>
          <a:xfrm>
            <a:off x="2022475" y="838200"/>
            <a:ext cx="860425" cy="5699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34">
            <a:extLst>
              <a:ext uri="{FF2B5EF4-FFF2-40B4-BE49-F238E27FC236}">
                <a16:creationId xmlns:a16="http://schemas.microsoft.com/office/drawing/2014/main" id="{BD6B5D75-8C0F-4BA4-B64F-E2273DBC4B11}"/>
              </a:ext>
            </a:extLst>
          </p:cNvPr>
          <p:cNvCxnSpPr/>
          <p:nvPr/>
        </p:nvCxnSpPr>
        <p:spPr>
          <a:xfrm flipV="1">
            <a:off x="1839913" y="1571625"/>
            <a:ext cx="1042987" cy="965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37">
            <a:extLst>
              <a:ext uri="{FF2B5EF4-FFF2-40B4-BE49-F238E27FC236}">
                <a16:creationId xmlns:a16="http://schemas.microsoft.com/office/drawing/2014/main" id="{00F10056-6137-4CF7-947A-9EBFBCF0B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49213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1</a:t>
            </a:r>
            <a:endParaRPr lang="zh-TW" altLang="en-US" sz="2400"/>
          </a:p>
        </p:txBody>
      </p:sp>
      <p:sp>
        <p:nvSpPr>
          <p:cNvPr id="13" name="文字方塊 38">
            <a:extLst>
              <a:ext uri="{FF2B5EF4-FFF2-40B4-BE49-F238E27FC236}">
                <a16:creationId xmlns:a16="http://schemas.microsoft.com/office/drawing/2014/main" id="{4C60EE07-5776-4496-BDDD-5D470724F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511175"/>
            <a:ext cx="387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2</a:t>
            </a:r>
            <a:endParaRPr lang="zh-TW" altLang="en-US" sz="2400"/>
          </a:p>
        </p:txBody>
      </p:sp>
      <p:sp>
        <p:nvSpPr>
          <p:cNvPr id="14" name="文字方塊 39">
            <a:extLst>
              <a:ext uri="{FF2B5EF4-FFF2-40B4-BE49-F238E27FC236}">
                <a16:creationId xmlns:a16="http://schemas.microsoft.com/office/drawing/2014/main" id="{4F8236A0-1604-4B25-9335-013386C0C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96043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3</a:t>
            </a:r>
            <a:endParaRPr lang="zh-TW" altLang="en-US" sz="2400"/>
          </a:p>
        </p:txBody>
      </p:sp>
      <p:sp>
        <p:nvSpPr>
          <p:cNvPr id="15" name="文字方塊 40">
            <a:extLst>
              <a:ext uri="{FF2B5EF4-FFF2-40B4-BE49-F238E27FC236}">
                <a16:creationId xmlns:a16="http://schemas.microsoft.com/office/drawing/2014/main" id="{82A00AD3-5133-42F6-B5A5-9A47DCD58B67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308600" y="1811338"/>
            <a:ext cx="8207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17" name="文字方塊 42">
            <a:extLst>
              <a:ext uri="{FF2B5EF4-FFF2-40B4-BE49-F238E27FC236}">
                <a16:creationId xmlns:a16="http://schemas.microsoft.com/office/drawing/2014/main" id="{09C2AD0A-8E59-4BBA-82EB-AE4B63CCD3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2701925"/>
            <a:ext cx="387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8</a:t>
            </a:r>
            <a:endParaRPr lang="zh-TW" altLang="en-US" sz="2400"/>
          </a:p>
        </p:txBody>
      </p:sp>
      <p:sp>
        <p:nvSpPr>
          <p:cNvPr id="18" name="文字方塊 43">
            <a:extLst>
              <a:ext uri="{FF2B5EF4-FFF2-40B4-BE49-F238E27FC236}">
                <a16:creationId xmlns:a16="http://schemas.microsoft.com/office/drawing/2014/main" id="{75626EC7-F200-474C-9D71-0A5D5F503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315118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9</a:t>
            </a:r>
            <a:endParaRPr lang="zh-TW" altLang="en-US" sz="2400"/>
          </a:p>
        </p:txBody>
      </p:sp>
      <p:sp>
        <p:nvSpPr>
          <p:cNvPr id="19" name="文字方塊 44">
            <a:extLst>
              <a:ext uri="{FF2B5EF4-FFF2-40B4-BE49-F238E27FC236}">
                <a16:creationId xmlns:a16="http://schemas.microsoft.com/office/drawing/2014/main" id="{E1BCEF82-8814-4ACA-8196-66A3D606E696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446713" y="3987800"/>
            <a:ext cx="539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0" name="文字方塊 45">
            <a:extLst>
              <a:ext uri="{FF2B5EF4-FFF2-40B4-BE49-F238E27FC236}">
                <a16:creationId xmlns:a16="http://schemas.microsoft.com/office/drawing/2014/main" id="{70F8A110-BC1E-4DD2-A8BE-332C23F5CD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2250" y="4438650"/>
            <a:ext cx="522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13</a:t>
            </a:r>
            <a:endParaRPr lang="zh-TW" altLang="en-US" sz="2400"/>
          </a:p>
        </p:txBody>
      </p:sp>
      <p:sp>
        <p:nvSpPr>
          <p:cNvPr id="21" name="文字方塊 46">
            <a:extLst>
              <a:ext uri="{FF2B5EF4-FFF2-40B4-BE49-F238E27FC236}">
                <a16:creationId xmlns:a16="http://schemas.microsoft.com/office/drawing/2014/main" id="{E1A79E0E-44C4-47F6-9EA6-70CA239B7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5900" y="4902200"/>
            <a:ext cx="523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14</a:t>
            </a:r>
            <a:endParaRPr lang="zh-TW" altLang="en-US" sz="2400"/>
          </a:p>
        </p:txBody>
      </p:sp>
      <p:sp>
        <p:nvSpPr>
          <p:cNvPr id="22" name="文字方塊 47">
            <a:extLst>
              <a:ext uri="{FF2B5EF4-FFF2-40B4-BE49-F238E27FC236}">
                <a16:creationId xmlns:a16="http://schemas.microsoft.com/office/drawing/2014/main" id="{DEC821EE-6447-45B1-8338-9FE0CB98E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5900" y="5380038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15</a:t>
            </a:r>
            <a:endParaRPr lang="zh-TW" altLang="en-US" sz="2400"/>
          </a:p>
        </p:txBody>
      </p:sp>
      <p:sp>
        <p:nvSpPr>
          <p:cNvPr id="23" name="文字方塊 48">
            <a:extLst>
              <a:ext uri="{FF2B5EF4-FFF2-40B4-BE49-F238E27FC236}">
                <a16:creationId xmlns:a16="http://schemas.microsoft.com/office/drawing/2014/main" id="{0C67964D-DDBA-4450-8621-528F1DBE90FA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495131" y="6217444"/>
            <a:ext cx="423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4" name="文字方塊 49">
            <a:extLst>
              <a:ext uri="{FF2B5EF4-FFF2-40B4-BE49-F238E27FC236}">
                <a16:creationId xmlns:a16="http://schemas.microsoft.com/office/drawing/2014/main" id="{9080FC24-C1B9-4777-84CC-C1780A2D1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6050" y="5303838"/>
            <a:ext cx="2370138" cy="1200150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Only connect to 9 inputs, not fully connected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5" name="文字方塊 50">
            <a:extLst>
              <a:ext uri="{FF2B5EF4-FFF2-40B4-BE49-F238E27FC236}">
                <a16:creationId xmlns:a16="http://schemas.microsoft.com/office/drawing/2014/main" id="{219D1119-2E4D-448E-B55B-C3C9BE50F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4650" y="1408113"/>
            <a:ext cx="388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4:</a:t>
            </a:r>
            <a:endParaRPr lang="zh-TW" altLang="en-US" sz="2400"/>
          </a:p>
        </p:txBody>
      </p:sp>
      <p:sp>
        <p:nvSpPr>
          <p:cNvPr id="26" name="文字方塊 51">
            <a:extLst>
              <a:ext uri="{FF2B5EF4-FFF2-40B4-BE49-F238E27FC236}">
                <a16:creationId xmlns:a16="http://schemas.microsoft.com/office/drawing/2014/main" id="{D70875D1-C57C-40F8-8349-0B8780445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9225" y="3562350"/>
            <a:ext cx="639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10:</a:t>
            </a:r>
            <a:endParaRPr lang="zh-TW" altLang="en-US" sz="2400"/>
          </a:p>
        </p:txBody>
      </p:sp>
      <p:sp>
        <p:nvSpPr>
          <p:cNvPr id="27" name="文字方塊 52">
            <a:extLst>
              <a:ext uri="{FF2B5EF4-FFF2-40B4-BE49-F238E27FC236}">
                <a16:creationId xmlns:a16="http://schemas.microsoft.com/office/drawing/2014/main" id="{9666F93D-97E3-4B4C-87E3-80AA435BF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138" y="5789613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16</a:t>
            </a:r>
            <a:endParaRPr lang="zh-TW" altLang="en-US" sz="2400"/>
          </a:p>
        </p:txBody>
      </p:sp>
      <p:sp>
        <p:nvSpPr>
          <p:cNvPr id="28" name="矩形 54">
            <a:extLst>
              <a:ext uri="{FF2B5EF4-FFF2-40B4-BE49-F238E27FC236}">
                <a16:creationId xmlns:a16="http://schemas.microsoft.com/office/drawing/2014/main" id="{4E82C364-E635-4FF0-ABCC-951D91EDA72E}"/>
              </a:ext>
            </a:extLst>
          </p:cNvPr>
          <p:cNvSpPr/>
          <p:nvPr/>
        </p:nvSpPr>
        <p:spPr>
          <a:xfrm>
            <a:off x="5888038" y="14605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9" name="矩形 55">
            <a:extLst>
              <a:ext uri="{FF2B5EF4-FFF2-40B4-BE49-F238E27FC236}">
                <a16:creationId xmlns:a16="http://schemas.microsoft.com/office/drawing/2014/main" id="{DBA788AF-0543-4F6A-BF9B-B2E5741ED584}"/>
              </a:ext>
            </a:extLst>
          </p:cNvPr>
          <p:cNvSpPr/>
          <p:nvPr/>
        </p:nvSpPr>
        <p:spPr>
          <a:xfrm>
            <a:off x="5888038" y="614363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矩形 56">
            <a:extLst>
              <a:ext uri="{FF2B5EF4-FFF2-40B4-BE49-F238E27FC236}">
                <a16:creationId xmlns:a16="http://schemas.microsoft.com/office/drawing/2014/main" id="{619DCE58-D71F-4BD6-BDC9-3A57D1746165}"/>
              </a:ext>
            </a:extLst>
          </p:cNvPr>
          <p:cNvSpPr/>
          <p:nvPr/>
        </p:nvSpPr>
        <p:spPr>
          <a:xfrm>
            <a:off x="5888038" y="1057275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1" name="矩形 57">
            <a:extLst>
              <a:ext uri="{FF2B5EF4-FFF2-40B4-BE49-F238E27FC236}">
                <a16:creationId xmlns:a16="http://schemas.microsoft.com/office/drawing/2014/main" id="{37244A3C-68D0-49F0-B889-CFD9BB0ED5E4}"/>
              </a:ext>
            </a:extLst>
          </p:cNvPr>
          <p:cNvSpPr/>
          <p:nvPr/>
        </p:nvSpPr>
        <p:spPr>
          <a:xfrm>
            <a:off x="5888038" y="1517650"/>
            <a:ext cx="269875" cy="2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2" name="矩形 58">
            <a:extLst>
              <a:ext uri="{FF2B5EF4-FFF2-40B4-BE49-F238E27FC236}">
                <a16:creationId xmlns:a16="http://schemas.microsoft.com/office/drawing/2014/main" id="{169B0BB0-65C1-40A6-B4AD-420CD07736AC}"/>
              </a:ext>
            </a:extLst>
          </p:cNvPr>
          <p:cNvSpPr/>
          <p:nvPr/>
        </p:nvSpPr>
        <p:spPr>
          <a:xfrm>
            <a:off x="5888038" y="235585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3" name="矩形 59">
            <a:extLst>
              <a:ext uri="{FF2B5EF4-FFF2-40B4-BE49-F238E27FC236}">
                <a16:creationId xmlns:a16="http://schemas.microsoft.com/office/drawing/2014/main" id="{8DB8FFE4-9A0D-489E-BB1E-5D3F0DD23284}"/>
              </a:ext>
            </a:extLst>
          </p:cNvPr>
          <p:cNvSpPr/>
          <p:nvPr/>
        </p:nvSpPr>
        <p:spPr>
          <a:xfrm>
            <a:off x="5888038" y="282575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4" name="矩形 60">
            <a:extLst>
              <a:ext uri="{FF2B5EF4-FFF2-40B4-BE49-F238E27FC236}">
                <a16:creationId xmlns:a16="http://schemas.microsoft.com/office/drawing/2014/main" id="{651A071B-F7AB-4D98-AB2A-50D9FD8F9D80}"/>
              </a:ext>
            </a:extLst>
          </p:cNvPr>
          <p:cNvSpPr/>
          <p:nvPr/>
        </p:nvSpPr>
        <p:spPr>
          <a:xfrm>
            <a:off x="5888038" y="3267075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5" name="矩形 61">
            <a:extLst>
              <a:ext uri="{FF2B5EF4-FFF2-40B4-BE49-F238E27FC236}">
                <a16:creationId xmlns:a16="http://schemas.microsoft.com/office/drawing/2014/main" id="{9F78B5BA-8315-49A2-9372-2DFB602C0AF4}"/>
              </a:ext>
            </a:extLst>
          </p:cNvPr>
          <p:cNvSpPr/>
          <p:nvPr/>
        </p:nvSpPr>
        <p:spPr>
          <a:xfrm>
            <a:off x="5888038" y="3729038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矩形 62">
            <a:extLst>
              <a:ext uri="{FF2B5EF4-FFF2-40B4-BE49-F238E27FC236}">
                <a16:creationId xmlns:a16="http://schemas.microsoft.com/office/drawing/2014/main" id="{00E788E6-6DB0-4B0D-9FB7-0D7267ADF4A2}"/>
              </a:ext>
            </a:extLst>
          </p:cNvPr>
          <p:cNvSpPr/>
          <p:nvPr/>
        </p:nvSpPr>
        <p:spPr>
          <a:xfrm>
            <a:off x="5888038" y="4519613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7" name="矩形 63">
            <a:extLst>
              <a:ext uri="{FF2B5EF4-FFF2-40B4-BE49-F238E27FC236}">
                <a16:creationId xmlns:a16="http://schemas.microsoft.com/office/drawing/2014/main" id="{3AA4055C-659B-4274-A31D-5674FE3CC4AC}"/>
              </a:ext>
            </a:extLst>
          </p:cNvPr>
          <p:cNvSpPr/>
          <p:nvPr/>
        </p:nvSpPr>
        <p:spPr>
          <a:xfrm>
            <a:off x="5888038" y="4987925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8" name="矩形 64">
            <a:extLst>
              <a:ext uri="{FF2B5EF4-FFF2-40B4-BE49-F238E27FC236}">
                <a16:creationId xmlns:a16="http://schemas.microsoft.com/office/drawing/2014/main" id="{A5BCE788-BEA0-43A3-A309-3E3CC376B5FA}"/>
              </a:ext>
            </a:extLst>
          </p:cNvPr>
          <p:cNvSpPr/>
          <p:nvPr/>
        </p:nvSpPr>
        <p:spPr>
          <a:xfrm>
            <a:off x="5888038" y="5430838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9" name="矩形 65">
            <a:extLst>
              <a:ext uri="{FF2B5EF4-FFF2-40B4-BE49-F238E27FC236}">
                <a16:creationId xmlns:a16="http://schemas.microsoft.com/office/drawing/2014/main" id="{68116A40-BF07-47ED-9CD3-6DB987B37BF8}"/>
              </a:ext>
            </a:extLst>
          </p:cNvPr>
          <p:cNvSpPr/>
          <p:nvPr/>
        </p:nvSpPr>
        <p:spPr>
          <a:xfrm>
            <a:off x="5888038" y="589280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40" name="直線單箭頭接點 67">
            <a:extLst>
              <a:ext uri="{FF2B5EF4-FFF2-40B4-BE49-F238E27FC236}">
                <a16:creationId xmlns:a16="http://schemas.microsoft.com/office/drawing/2014/main" id="{FDC9BAE5-E5DD-481C-9D5A-49B78034C6B5}"/>
              </a:ext>
            </a:extLst>
          </p:cNvPr>
          <p:cNvCxnSpPr>
            <a:stCxn id="28" idx="3"/>
          </p:cNvCxnSpPr>
          <p:nvPr/>
        </p:nvCxnSpPr>
        <p:spPr>
          <a:xfrm>
            <a:off x="6157913" y="280988"/>
            <a:ext cx="1420812" cy="12763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68">
            <a:extLst>
              <a:ext uri="{FF2B5EF4-FFF2-40B4-BE49-F238E27FC236}">
                <a16:creationId xmlns:a16="http://schemas.microsoft.com/office/drawing/2014/main" id="{71A0300C-64F5-4469-9A5B-6B9026222A5D}"/>
              </a:ext>
            </a:extLst>
          </p:cNvPr>
          <p:cNvCxnSpPr>
            <a:stCxn id="29" idx="3"/>
          </p:cNvCxnSpPr>
          <p:nvPr/>
        </p:nvCxnSpPr>
        <p:spPr>
          <a:xfrm>
            <a:off x="6157913" y="749300"/>
            <a:ext cx="1420812" cy="808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70">
            <a:extLst>
              <a:ext uri="{FF2B5EF4-FFF2-40B4-BE49-F238E27FC236}">
                <a16:creationId xmlns:a16="http://schemas.microsoft.com/office/drawing/2014/main" id="{05AF5C5E-5638-421F-BEE4-C042FE7813C4}"/>
              </a:ext>
            </a:extLst>
          </p:cNvPr>
          <p:cNvCxnSpPr>
            <a:stCxn id="30" idx="3"/>
          </p:cNvCxnSpPr>
          <p:nvPr/>
        </p:nvCxnSpPr>
        <p:spPr>
          <a:xfrm>
            <a:off x="6157913" y="1192213"/>
            <a:ext cx="1420812" cy="36512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78">
            <a:extLst>
              <a:ext uri="{FF2B5EF4-FFF2-40B4-BE49-F238E27FC236}">
                <a16:creationId xmlns:a16="http://schemas.microsoft.com/office/drawing/2014/main" id="{2D7A1880-A50A-4193-8227-1B110228FFC5}"/>
              </a:ext>
            </a:extLst>
          </p:cNvPr>
          <p:cNvCxnSpPr/>
          <p:nvPr/>
        </p:nvCxnSpPr>
        <p:spPr>
          <a:xfrm flipV="1">
            <a:off x="6176963" y="1597025"/>
            <a:ext cx="1350962" cy="893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79">
            <a:extLst>
              <a:ext uri="{FF2B5EF4-FFF2-40B4-BE49-F238E27FC236}">
                <a16:creationId xmlns:a16="http://schemas.microsoft.com/office/drawing/2014/main" id="{D6E5010F-C473-4C0F-900A-023C8B61958A}"/>
              </a:ext>
            </a:extLst>
          </p:cNvPr>
          <p:cNvCxnSpPr>
            <a:endCxn id="49" idx="2"/>
          </p:cNvCxnSpPr>
          <p:nvPr/>
        </p:nvCxnSpPr>
        <p:spPr>
          <a:xfrm flipV="1">
            <a:off x="6176963" y="1536700"/>
            <a:ext cx="1371600" cy="141605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80">
            <a:extLst>
              <a:ext uri="{FF2B5EF4-FFF2-40B4-BE49-F238E27FC236}">
                <a16:creationId xmlns:a16="http://schemas.microsoft.com/office/drawing/2014/main" id="{940A5103-EF74-40EE-BCE0-D2B7D75E693E}"/>
              </a:ext>
            </a:extLst>
          </p:cNvPr>
          <p:cNvCxnSpPr>
            <a:endCxn id="49" idx="2"/>
          </p:cNvCxnSpPr>
          <p:nvPr/>
        </p:nvCxnSpPr>
        <p:spPr>
          <a:xfrm flipV="1">
            <a:off x="6176963" y="1536700"/>
            <a:ext cx="1371600" cy="186372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81">
            <a:extLst>
              <a:ext uri="{FF2B5EF4-FFF2-40B4-BE49-F238E27FC236}">
                <a16:creationId xmlns:a16="http://schemas.microsoft.com/office/drawing/2014/main" id="{5BAB3A7A-3DE4-467C-9465-B7B751710E78}"/>
              </a:ext>
            </a:extLst>
          </p:cNvPr>
          <p:cNvCxnSpPr>
            <a:stCxn id="36" idx="3"/>
          </p:cNvCxnSpPr>
          <p:nvPr/>
        </p:nvCxnSpPr>
        <p:spPr>
          <a:xfrm flipV="1">
            <a:off x="6157913" y="1644650"/>
            <a:ext cx="1350962" cy="30099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82">
            <a:extLst>
              <a:ext uri="{FF2B5EF4-FFF2-40B4-BE49-F238E27FC236}">
                <a16:creationId xmlns:a16="http://schemas.microsoft.com/office/drawing/2014/main" id="{14698389-440E-4F21-A967-2AB416F17F92}"/>
              </a:ext>
            </a:extLst>
          </p:cNvPr>
          <p:cNvCxnSpPr>
            <a:endCxn id="49" idx="2"/>
          </p:cNvCxnSpPr>
          <p:nvPr/>
        </p:nvCxnSpPr>
        <p:spPr>
          <a:xfrm flipV="1">
            <a:off x="6157913" y="1536700"/>
            <a:ext cx="1390650" cy="35655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83">
            <a:extLst>
              <a:ext uri="{FF2B5EF4-FFF2-40B4-BE49-F238E27FC236}">
                <a16:creationId xmlns:a16="http://schemas.microsoft.com/office/drawing/2014/main" id="{689461FD-711E-4EB9-B592-C2F822D897EA}"/>
              </a:ext>
            </a:extLst>
          </p:cNvPr>
          <p:cNvCxnSpPr>
            <a:endCxn id="49" idx="2"/>
          </p:cNvCxnSpPr>
          <p:nvPr/>
        </p:nvCxnSpPr>
        <p:spPr>
          <a:xfrm flipV="1">
            <a:off x="6157913" y="1536700"/>
            <a:ext cx="1390650" cy="40132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108">
            <a:extLst>
              <a:ext uri="{FF2B5EF4-FFF2-40B4-BE49-F238E27FC236}">
                <a16:creationId xmlns:a16="http://schemas.microsoft.com/office/drawing/2014/main" id="{27382C17-DDE1-4D0D-BBA6-1AE3BFD1E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8563" y="1177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50" name="橢圓 116">
            <a:extLst>
              <a:ext uri="{FF2B5EF4-FFF2-40B4-BE49-F238E27FC236}">
                <a16:creationId xmlns:a16="http://schemas.microsoft.com/office/drawing/2014/main" id="{032D9525-2CB1-4424-9A4B-4BAE50BC1253}"/>
              </a:ext>
            </a:extLst>
          </p:cNvPr>
          <p:cNvSpPr/>
          <p:nvPr/>
        </p:nvSpPr>
        <p:spPr>
          <a:xfrm>
            <a:off x="446088" y="160338"/>
            <a:ext cx="455612" cy="45561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51" name="橢圓 117">
            <a:extLst>
              <a:ext uri="{FF2B5EF4-FFF2-40B4-BE49-F238E27FC236}">
                <a16:creationId xmlns:a16="http://schemas.microsoft.com/office/drawing/2014/main" id="{F022E592-E1EF-4CFC-A922-59826D57E43B}"/>
              </a:ext>
            </a:extLst>
          </p:cNvPr>
          <p:cNvSpPr/>
          <p:nvPr/>
        </p:nvSpPr>
        <p:spPr>
          <a:xfrm>
            <a:off x="998538" y="131763"/>
            <a:ext cx="455612" cy="4556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52" name="橢圓 118">
            <a:extLst>
              <a:ext uri="{FF2B5EF4-FFF2-40B4-BE49-F238E27FC236}">
                <a16:creationId xmlns:a16="http://schemas.microsoft.com/office/drawing/2014/main" id="{90524037-8041-454E-8CFA-8436BED43717}"/>
              </a:ext>
            </a:extLst>
          </p:cNvPr>
          <p:cNvSpPr/>
          <p:nvPr/>
        </p:nvSpPr>
        <p:spPr>
          <a:xfrm>
            <a:off x="1509713" y="146050"/>
            <a:ext cx="455612" cy="45402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53" name="橢圓 119">
            <a:extLst>
              <a:ext uri="{FF2B5EF4-FFF2-40B4-BE49-F238E27FC236}">
                <a16:creationId xmlns:a16="http://schemas.microsoft.com/office/drawing/2014/main" id="{8DD6EF50-E074-48C9-B87A-235F82FDA0C9}"/>
              </a:ext>
            </a:extLst>
          </p:cNvPr>
          <p:cNvSpPr/>
          <p:nvPr/>
        </p:nvSpPr>
        <p:spPr>
          <a:xfrm>
            <a:off x="446088" y="619125"/>
            <a:ext cx="455612" cy="45561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54" name="橢圓 120">
            <a:extLst>
              <a:ext uri="{FF2B5EF4-FFF2-40B4-BE49-F238E27FC236}">
                <a16:creationId xmlns:a16="http://schemas.microsoft.com/office/drawing/2014/main" id="{B843935F-1EAD-4D00-82F6-C7F2FC18BD61}"/>
              </a:ext>
            </a:extLst>
          </p:cNvPr>
          <p:cNvSpPr/>
          <p:nvPr/>
        </p:nvSpPr>
        <p:spPr>
          <a:xfrm>
            <a:off x="998538" y="590550"/>
            <a:ext cx="455612" cy="455613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55" name="橢圓 121">
            <a:extLst>
              <a:ext uri="{FF2B5EF4-FFF2-40B4-BE49-F238E27FC236}">
                <a16:creationId xmlns:a16="http://schemas.microsoft.com/office/drawing/2014/main" id="{D12FB3EB-8AF0-4287-A917-8C50A3F6D1D0}"/>
              </a:ext>
            </a:extLst>
          </p:cNvPr>
          <p:cNvSpPr/>
          <p:nvPr/>
        </p:nvSpPr>
        <p:spPr>
          <a:xfrm>
            <a:off x="1509713" y="603250"/>
            <a:ext cx="455612" cy="455613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56" name="橢圓 122">
            <a:extLst>
              <a:ext uri="{FF2B5EF4-FFF2-40B4-BE49-F238E27FC236}">
                <a16:creationId xmlns:a16="http://schemas.microsoft.com/office/drawing/2014/main" id="{30819970-1D1A-4743-8FFF-9C9937BC345A}"/>
              </a:ext>
            </a:extLst>
          </p:cNvPr>
          <p:cNvSpPr/>
          <p:nvPr/>
        </p:nvSpPr>
        <p:spPr>
          <a:xfrm>
            <a:off x="458788" y="1074738"/>
            <a:ext cx="455612" cy="45561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57" name="橢圓 123">
            <a:extLst>
              <a:ext uri="{FF2B5EF4-FFF2-40B4-BE49-F238E27FC236}">
                <a16:creationId xmlns:a16="http://schemas.microsoft.com/office/drawing/2014/main" id="{B8F0DFB9-43F8-49DA-897D-93C04C221429}"/>
              </a:ext>
            </a:extLst>
          </p:cNvPr>
          <p:cNvSpPr/>
          <p:nvPr/>
        </p:nvSpPr>
        <p:spPr>
          <a:xfrm>
            <a:off x="1011238" y="1046163"/>
            <a:ext cx="455612" cy="455612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58" name="橢圓 124">
            <a:extLst>
              <a:ext uri="{FF2B5EF4-FFF2-40B4-BE49-F238E27FC236}">
                <a16:creationId xmlns:a16="http://schemas.microsoft.com/office/drawing/2014/main" id="{827D092C-0667-4140-886C-09C0B164062F}"/>
              </a:ext>
            </a:extLst>
          </p:cNvPr>
          <p:cNvSpPr/>
          <p:nvPr/>
        </p:nvSpPr>
        <p:spPr>
          <a:xfrm>
            <a:off x="1522413" y="1058863"/>
            <a:ext cx="455612" cy="455612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59" name="文字方塊 66">
            <a:extLst>
              <a:ext uri="{FF2B5EF4-FFF2-40B4-BE49-F238E27FC236}">
                <a16:creationId xmlns:a16="http://schemas.microsoft.com/office/drawing/2014/main" id="{6B5776DA-4319-4A0A-887A-3498013950A4}"/>
              </a:ext>
            </a:extLst>
          </p:cNvPr>
          <p:cNvSpPr txBox="1"/>
          <p:nvPr/>
        </p:nvSpPr>
        <p:spPr>
          <a:xfrm>
            <a:off x="381000" y="5258561"/>
            <a:ext cx="32766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fewer parameters!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D6D4A50E-4EB0-4A9D-8556-17BCA9DB1F1A}"/>
              </a:ext>
            </a:extLst>
          </p:cNvPr>
          <p:cNvGraphicFramePr>
            <a:graphicFrameLocks/>
          </p:cNvGraphicFramePr>
          <p:nvPr/>
        </p:nvGraphicFramePr>
        <p:xfrm>
          <a:off x="400050" y="184943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441B97FD-C07E-415E-B6EC-B389A7C1CFAD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15240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455" name="文字方塊 6">
            <a:extLst>
              <a:ext uri="{FF2B5EF4-FFF2-40B4-BE49-F238E27FC236}">
                <a16:creationId xmlns:a16="http://schemas.microsoft.com/office/drawing/2014/main" id="{9955E48B-5E6E-4A03-868A-7808FB15F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2475" y="606425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Filter 1</a:t>
            </a:r>
            <a:endParaRPr lang="zh-TW" altLang="en-US" sz="2400"/>
          </a:p>
        </p:txBody>
      </p:sp>
      <p:sp>
        <p:nvSpPr>
          <p:cNvPr id="7" name="矩形 7">
            <a:extLst>
              <a:ext uri="{FF2B5EF4-FFF2-40B4-BE49-F238E27FC236}">
                <a16:creationId xmlns:a16="http://schemas.microsoft.com/office/drawing/2014/main" id="{B1F32CD9-4847-4EB3-9457-8EA5DBA31116}"/>
              </a:ext>
            </a:extLst>
          </p:cNvPr>
          <p:cNvSpPr/>
          <p:nvPr/>
        </p:nvSpPr>
        <p:spPr>
          <a:xfrm>
            <a:off x="911225" y="1835150"/>
            <a:ext cx="1417638" cy="1381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6457" name="文字方塊 37">
            <a:extLst>
              <a:ext uri="{FF2B5EF4-FFF2-40B4-BE49-F238E27FC236}">
                <a16:creationId xmlns:a16="http://schemas.microsoft.com/office/drawing/2014/main" id="{40B45F47-B5E1-46EB-A449-AAF09BA3C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49213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1:</a:t>
            </a:r>
            <a:endParaRPr lang="zh-TW" altLang="en-US" sz="2400"/>
          </a:p>
        </p:txBody>
      </p:sp>
      <p:sp>
        <p:nvSpPr>
          <p:cNvPr id="16458" name="文字方塊 38">
            <a:extLst>
              <a:ext uri="{FF2B5EF4-FFF2-40B4-BE49-F238E27FC236}">
                <a16:creationId xmlns:a16="http://schemas.microsoft.com/office/drawing/2014/main" id="{7DDD71B6-2E1F-4AD9-9E6E-4028BBECE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511175"/>
            <a:ext cx="387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2:</a:t>
            </a:r>
            <a:endParaRPr lang="zh-TW" altLang="en-US" sz="2400"/>
          </a:p>
        </p:txBody>
      </p:sp>
      <p:sp>
        <p:nvSpPr>
          <p:cNvPr id="16459" name="文字方塊 39">
            <a:extLst>
              <a:ext uri="{FF2B5EF4-FFF2-40B4-BE49-F238E27FC236}">
                <a16:creationId xmlns:a16="http://schemas.microsoft.com/office/drawing/2014/main" id="{647DBEFA-DF4E-4B5C-B9F1-D04C7045D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96043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3:</a:t>
            </a:r>
            <a:endParaRPr lang="zh-TW" altLang="en-US" sz="2400"/>
          </a:p>
        </p:txBody>
      </p:sp>
      <p:sp>
        <p:nvSpPr>
          <p:cNvPr id="16460" name="文字方塊 40">
            <a:extLst>
              <a:ext uri="{FF2B5EF4-FFF2-40B4-BE49-F238E27FC236}">
                <a16:creationId xmlns:a16="http://schemas.microsoft.com/office/drawing/2014/main" id="{EBEDE8DF-0148-4D12-88E8-97BF67ADD9AD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308600" y="1811338"/>
            <a:ext cx="8207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16461" name="文字方塊 41">
            <a:extLst>
              <a:ext uri="{FF2B5EF4-FFF2-40B4-BE49-F238E27FC236}">
                <a16:creationId xmlns:a16="http://schemas.microsoft.com/office/drawing/2014/main" id="{6018CE62-225E-48BB-A0A5-52A0E43AE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2239963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7:</a:t>
            </a:r>
            <a:endParaRPr lang="zh-TW" altLang="en-US" sz="2400"/>
          </a:p>
        </p:txBody>
      </p:sp>
      <p:sp>
        <p:nvSpPr>
          <p:cNvPr id="16462" name="文字方塊 42">
            <a:extLst>
              <a:ext uri="{FF2B5EF4-FFF2-40B4-BE49-F238E27FC236}">
                <a16:creationId xmlns:a16="http://schemas.microsoft.com/office/drawing/2014/main" id="{13B8BB23-4668-42B9-BD27-A14D7C1D5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2701925"/>
            <a:ext cx="387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8:</a:t>
            </a:r>
            <a:endParaRPr lang="zh-TW" altLang="en-US" sz="2400"/>
          </a:p>
        </p:txBody>
      </p:sp>
      <p:sp>
        <p:nvSpPr>
          <p:cNvPr id="16463" name="文字方塊 43">
            <a:extLst>
              <a:ext uri="{FF2B5EF4-FFF2-40B4-BE49-F238E27FC236}">
                <a16:creationId xmlns:a16="http://schemas.microsoft.com/office/drawing/2014/main" id="{1CA41B1C-82B8-408C-BF2C-73505F788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315118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9:</a:t>
            </a:r>
            <a:endParaRPr lang="zh-TW" altLang="en-US" sz="2400"/>
          </a:p>
        </p:txBody>
      </p:sp>
      <p:sp>
        <p:nvSpPr>
          <p:cNvPr id="16464" name="文字方塊 44">
            <a:extLst>
              <a:ext uri="{FF2B5EF4-FFF2-40B4-BE49-F238E27FC236}">
                <a16:creationId xmlns:a16="http://schemas.microsoft.com/office/drawing/2014/main" id="{B34C10D1-90B7-4CCF-A049-3E1B8B1A2FF2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446713" y="3987800"/>
            <a:ext cx="539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16465" name="文字方塊 45">
            <a:extLst>
              <a:ext uri="{FF2B5EF4-FFF2-40B4-BE49-F238E27FC236}">
                <a16:creationId xmlns:a16="http://schemas.microsoft.com/office/drawing/2014/main" id="{0EB97999-96D0-4FB4-80EB-22976F5B9F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2250" y="4438650"/>
            <a:ext cx="522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13:</a:t>
            </a:r>
            <a:endParaRPr lang="zh-TW" altLang="en-US" sz="2400"/>
          </a:p>
        </p:txBody>
      </p:sp>
      <p:sp>
        <p:nvSpPr>
          <p:cNvPr id="16466" name="文字方塊 46">
            <a:extLst>
              <a:ext uri="{FF2B5EF4-FFF2-40B4-BE49-F238E27FC236}">
                <a16:creationId xmlns:a16="http://schemas.microsoft.com/office/drawing/2014/main" id="{9E495E90-ECB4-4133-B73C-3AC7461553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5900" y="4902200"/>
            <a:ext cx="523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14:</a:t>
            </a:r>
            <a:endParaRPr lang="zh-TW" altLang="en-US" sz="2400"/>
          </a:p>
        </p:txBody>
      </p:sp>
      <p:sp>
        <p:nvSpPr>
          <p:cNvPr id="16467" name="文字方塊 47">
            <a:extLst>
              <a:ext uri="{FF2B5EF4-FFF2-40B4-BE49-F238E27FC236}">
                <a16:creationId xmlns:a16="http://schemas.microsoft.com/office/drawing/2014/main" id="{7FDFC9A4-BBBB-4D4A-A6A1-0FECCF162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5900" y="5380038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15:</a:t>
            </a:r>
            <a:endParaRPr lang="zh-TW" altLang="en-US" sz="2400"/>
          </a:p>
        </p:txBody>
      </p:sp>
      <p:sp>
        <p:nvSpPr>
          <p:cNvPr id="16468" name="文字方塊 48">
            <a:extLst>
              <a:ext uri="{FF2B5EF4-FFF2-40B4-BE49-F238E27FC236}">
                <a16:creationId xmlns:a16="http://schemas.microsoft.com/office/drawing/2014/main" id="{39A33998-8658-4134-8F4E-7CC25D8E724A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495131" y="6217444"/>
            <a:ext cx="423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16469" name="文字方塊 50">
            <a:extLst>
              <a:ext uri="{FF2B5EF4-FFF2-40B4-BE49-F238E27FC236}">
                <a16:creationId xmlns:a16="http://schemas.microsoft.com/office/drawing/2014/main" id="{CF00825A-5F97-4634-8352-13AB72BEE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4650" y="1408113"/>
            <a:ext cx="388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4:</a:t>
            </a:r>
            <a:endParaRPr lang="zh-TW" altLang="en-US" sz="2400"/>
          </a:p>
        </p:txBody>
      </p:sp>
      <p:sp>
        <p:nvSpPr>
          <p:cNvPr id="16470" name="文字方塊 51">
            <a:extLst>
              <a:ext uri="{FF2B5EF4-FFF2-40B4-BE49-F238E27FC236}">
                <a16:creationId xmlns:a16="http://schemas.microsoft.com/office/drawing/2014/main" id="{30F7D1F5-97BB-47B8-847B-2A921EF4E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9225" y="3562350"/>
            <a:ext cx="639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10:</a:t>
            </a:r>
            <a:endParaRPr lang="zh-TW" altLang="en-US" sz="2400"/>
          </a:p>
        </p:txBody>
      </p:sp>
      <p:sp>
        <p:nvSpPr>
          <p:cNvPr id="16471" name="文字方塊 52">
            <a:extLst>
              <a:ext uri="{FF2B5EF4-FFF2-40B4-BE49-F238E27FC236}">
                <a16:creationId xmlns:a16="http://schemas.microsoft.com/office/drawing/2014/main" id="{0660AB5C-909A-4457-B79E-782958BD2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138" y="5789613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16:</a:t>
            </a:r>
            <a:endParaRPr lang="zh-TW" altLang="en-US" sz="2400"/>
          </a:p>
        </p:txBody>
      </p:sp>
      <p:sp>
        <p:nvSpPr>
          <p:cNvPr id="23" name="矩形 54">
            <a:extLst>
              <a:ext uri="{FF2B5EF4-FFF2-40B4-BE49-F238E27FC236}">
                <a16:creationId xmlns:a16="http://schemas.microsoft.com/office/drawing/2014/main" id="{033717C4-3D90-48BD-85A7-D10674EAFAA5}"/>
              </a:ext>
            </a:extLst>
          </p:cNvPr>
          <p:cNvSpPr/>
          <p:nvPr/>
        </p:nvSpPr>
        <p:spPr>
          <a:xfrm>
            <a:off x="5888038" y="14605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矩形 55">
            <a:extLst>
              <a:ext uri="{FF2B5EF4-FFF2-40B4-BE49-F238E27FC236}">
                <a16:creationId xmlns:a16="http://schemas.microsoft.com/office/drawing/2014/main" id="{9316B12E-1F83-4396-8AA6-9AF75C1294E8}"/>
              </a:ext>
            </a:extLst>
          </p:cNvPr>
          <p:cNvSpPr/>
          <p:nvPr/>
        </p:nvSpPr>
        <p:spPr>
          <a:xfrm>
            <a:off x="5888038" y="614363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5" name="矩形 56">
            <a:extLst>
              <a:ext uri="{FF2B5EF4-FFF2-40B4-BE49-F238E27FC236}">
                <a16:creationId xmlns:a16="http://schemas.microsoft.com/office/drawing/2014/main" id="{9A3C9951-5A41-4C21-9567-39B0035E8133}"/>
              </a:ext>
            </a:extLst>
          </p:cNvPr>
          <p:cNvSpPr/>
          <p:nvPr/>
        </p:nvSpPr>
        <p:spPr>
          <a:xfrm>
            <a:off x="5888038" y="1057275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6" name="矩形 57">
            <a:extLst>
              <a:ext uri="{FF2B5EF4-FFF2-40B4-BE49-F238E27FC236}">
                <a16:creationId xmlns:a16="http://schemas.microsoft.com/office/drawing/2014/main" id="{FB93AA7E-1E10-472E-AB42-B6F4B7A02718}"/>
              </a:ext>
            </a:extLst>
          </p:cNvPr>
          <p:cNvSpPr/>
          <p:nvPr/>
        </p:nvSpPr>
        <p:spPr>
          <a:xfrm>
            <a:off x="5888038" y="1517650"/>
            <a:ext cx="269875" cy="2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7" name="矩形 58">
            <a:extLst>
              <a:ext uri="{FF2B5EF4-FFF2-40B4-BE49-F238E27FC236}">
                <a16:creationId xmlns:a16="http://schemas.microsoft.com/office/drawing/2014/main" id="{DE8F9C69-DDC2-47E1-B16F-7A69AC30CF5A}"/>
              </a:ext>
            </a:extLst>
          </p:cNvPr>
          <p:cNvSpPr/>
          <p:nvPr/>
        </p:nvSpPr>
        <p:spPr>
          <a:xfrm>
            <a:off x="5888038" y="235585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8" name="矩形 59">
            <a:extLst>
              <a:ext uri="{FF2B5EF4-FFF2-40B4-BE49-F238E27FC236}">
                <a16:creationId xmlns:a16="http://schemas.microsoft.com/office/drawing/2014/main" id="{B1075D26-D03F-4970-AC42-648E331330C5}"/>
              </a:ext>
            </a:extLst>
          </p:cNvPr>
          <p:cNvSpPr/>
          <p:nvPr/>
        </p:nvSpPr>
        <p:spPr>
          <a:xfrm>
            <a:off x="5888038" y="282575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9" name="矩形 60">
            <a:extLst>
              <a:ext uri="{FF2B5EF4-FFF2-40B4-BE49-F238E27FC236}">
                <a16:creationId xmlns:a16="http://schemas.microsoft.com/office/drawing/2014/main" id="{59102A48-DA1C-45AB-8CF9-B5CECD025583}"/>
              </a:ext>
            </a:extLst>
          </p:cNvPr>
          <p:cNvSpPr/>
          <p:nvPr/>
        </p:nvSpPr>
        <p:spPr>
          <a:xfrm>
            <a:off x="5888038" y="3267075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矩形 61">
            <a:extLst>
              <a:ext uri="{FF2B5EF4-FFF2-40B4-BE49-F238E27FC236}">
                <a16:creationId xmlns:a16="http://schemas.microsoft.com/office/drawing/2014/main" id="{5F18B0CB-AB5A-49D4-9518-2835747F28FC}"/>
              </a:ext>
            </a:extLst>
          </p:cNvPr>
          <p:cNvSpPr/>
          <p:nvPr/>
        </p:nvSpPr>
        <p:spPr>
          <a:xfrm>
            <a:off x="5888038" y="3729038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1" name="矩形 62">
            <a:extLst>
              <a:ext uri="{FF2B5EF4-FFF2-40B4-BE49-F238E27FC236}">
                <a16:creationId xmlns:a16="http://schemas.microsoft.com/office/drawing/2014/main" id="{13BD0131-D19C-45BF-9162-C02D756F3B26}"/>
              </a:ext>
            </a:extLst>
          </p:cNvPr>
          <p:cNvSpPr/>
          <p:nvPr/>
        </p:nvSpPr>
        <p:spPr>
          <a:xfrm>
            <a:off x="5888038" y="4519613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2" name="矩形 63">
            <a:extLst>
              <a:ext uri="{FF2B5EF4-FFF2-40B4-BE49-F238E27FC236}">
                <a16:creationId xmlns:a16="http://schemas.microsoft.com/office/drawing/2014/main" id="{5FA666FE-629B-4712-9980-CC944824BB03}"/>
              </a:ext>
            </a:extLst>
          </p:cNvPr>
          <p:cNvSpPr/>
          <p:nvPr/>
        </p:nvSpPr>
        <p:spPr>
          <a:xfrm>
            <a:off x="5888038" y="4987925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3" name="矩形 64">
            <a:extLst>
              <a:ext uri="{FF2B5EF4-FFF2-40B4-BE49-F238E27FC236}">
                <a16:creationId xmlns:a16="http://schemas.microsoft.com/office/drawing/2014/main" id="{D36F6266-CD62-4E51-98FB-F9317A6DA42D}"/>
              </a:ext>
            </a:extLst>
          </p:cNvPr>
          <p:cNvSpPr/>
          <p:nvPr/>
        </p:nvSpPr>
        <p:spPr>
          <a:xfrm>
            <a:off x="5888038" y="5430838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4" name="矩形 65">
            <a:extLst>
              <a:ext uri="{FF2B5EF4-FFF2-40B4-BE49-F238E27FC236}">
                <a16:creationId xmlns:a16="http://schemas.microsoft.com/office/drawing/2014/main" id="{3C19797C-E9EA-4D1B-A017-F73CC40DD6F9}"/>
              </a:ext>
            </a:extLst>
          </p:cNvPr>
          <p:cNvSpPr/>
          <p:nvPr/>
        </p:nvSpPr>
        <p:spPr>
          <a:xfrm>
            <a:off x="5888038" y="589280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35" name="直線單箭頭接點 67">
            <a:extLst>
              <a:ext uri="{FF2B5EF4-FFF2-40B4-BE49-F238E27FC236}">
                <a16:creationId xmlns:a16="http://schemas.microsoft.com/office/drawing/2014/main" id="{B506D650-C32F-4627-9719-A621780227B3}"/>
              </a:ext>
            </a:extLst>
          </p:cNvPr>
          <p:cNvCxnSpPr>
            <a:stCxn id="23" idx="3"/>
          </p:cNvCxnSpPr>
          <p:nvPr/>
        </p:nvCxnSpPr>
        <p:spPr>
          <a:xfrm>
            <a:off x="6157913" y="280988"/>
            <a:ext cx="1420812" cy="12763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68">
            <a:extLst>
              <a:ext uri="{FF2B5EF4-FFF2-40B4-BE49-F238E27FC236}">
                <a16:creationId xmlns:a16="http://schemas.microsoft.com/office/drawing/2014/main" id="{FA6B8672-36F8-4718-A938-43CD19C7AD9F}"/>
              </a:ext>
            </a:extLst>
          </p:cNvPr>
          <p:cNvCxnSpPr>
            <a:stCxn id="24" idx="3"/>
          </p:cNvCxnSpPr>
          <p:nvPr/>
        </p:nvCxnSpPr>
        <p:spPr>
          <a:xfrm>
            <a:off x="6157913" y="749300"/>
            <a:ext cx="1420812" cy="808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70">
            <a:extLst>
              <a:ext uri="{FF2B5EF4-FFF2-40B4-BE49-F238E27FC236}">
                <a16:creationId xmlns:a16="http://schemas.microsoft.com/office/drawing/2014/main" id="{DA7437B2-1B0F-40E8-BC9C-FC6071D75775}"/>
              </a:ext>
            </a:extLst>
          </p:cNvPr>
          <p:cNvCxnSpPr>
            <a:stCxn id="25" idx="3"/>
          </p:cNvCxnSpPr>
          <p:nvPr/>
        </p:nvCxnSpPr>
        <p:spPr>
          <a:xfrm>
            <a:off x="6157913" y="1192213"/>
            <a:ext cx="1420812" cy="36512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78">
            <a:extLst>
              <a:ext uri="{FF2B5EF4-FFF2-40B4-BE49-F238E27FC236}">
                <a16:creationId xmlns:a16="http://schemas.microsoft.com/office/drawing/2014/main" id="{CC9EA5FA-2535-43E3-8A2F-B790D8C3A1D0}"/>
              </a:ext>
            </a:extLst>
          </p:cNvPr>
          <p:cNvCxnSpPr/>
          <p:nvPr/>
        </p:nvCxnSpPr>
        <p:spPr>
          <a:xfrm flipV="1">
            <a:off x="6176963" y="1597025"/>
            <a:ext cx="1350962" cy="893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79">
            <a:extLst>
              <a:ext uri="{FF2B5EF4-FFF2-40B4-BE49-F238E27FC236}">
                <a16:creationId xmlns:a16="http://schemas.microsoft.com/office/drawing/2014/main" id="{00E010B1-113B-4FFF-891A-24060A87B257}"/>
              </a:ext>
            </a:extLst>
          </p:cNvPr>
          <p:cNvCxnSpPr>
            <a:endCxn id="44" idx="2"/>
          </p:cNvCxnSpPr>
          <p:nvPr/>
        </p:nvCxnSpPr>
        <p:spPr>
          <a:xfrm flipV="1">
            <a:off x="6176963" y="1536700"/>
            <a:ext cx="1371600" cy="141605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80">
            <a:extLst>
              <a:ext uri="{FF2B5EF4-FFF2-40B4-BE49-F238E27FC236}">
                <a16:creationId xmlns:a16="http://schemas.microsoft.com/office/drawing/2014/main" id="{FBF7D814-9B30-420C-90E6-8150FC23F2AE}"/>
              </a:ext>
            </a:extLst>
          </p:cNvPr>
          <p:cNvCxnSpPr>
            <a:endCxn id="44" idx="2"/>
          </p:cNvCxnSpPr>
          <p:nvPr/>
        </p:nvCxnSpPr>
        <p:spPr>
          <a:xfrm flipV="1">
            <a:off x="6176963" y="1536700"/>
            <a:ext cx="1371600" cy="186372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81">
            <a:extLst>
              <a:ext uri="{FF2B5EF4-FFF2-40B4-BE49-F238E27FC236}">
                <a16:creationId xmlns:a16="http://schemas.microsoft.com/office/drawing/2014/main" id="{FAE24960-A042-4FE8-9C7C-8C5E0EFE7F4E}"/>
              </a:ext>
            </a:extLst>
          </p:cNvPr>
          <p:cNvCxnSpPr>
            <a:stCxn id="31" idx="3"/>
          </p:cNvCxnSpPr>
          <p:nvPr/>
        </p:nvCxnSpPr>
        <p:spPr>
          <a:xfrm flipV="1">
            <a:off x="6157913" y="1644650"/>
            <a:ext cx="1350962" cy="30099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82">
            <a:extLst>
              <a:ext uri="{FF2B5EF4-FFF2-40B4-BE49-F238E27FC236}">
                <a16:creationId xmlns:a16="http://schemas.microsoft.com/office/drawing/2014/main" id="{2CEBD077-C23A-48F0-BD95-9E8FFC192313}"/>
              </a:ext>
            </a:extLst>
          </p:cNvPr>
          <p:cNvCxnSpPr>
            <a:endCxn id="44" idx="2"/>
          </p:cNvCxnSpPr>
          <p:nvPr/>
        </p:nvCxnSpPr>
        <p:spPr>
          <a:xfrm flipV="1">
            <a:off x="6157913" y="1536700"/>
            <a:ext cx="1390650" cy="35655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83">
            <a:extLst>
              <a:ext uri="{FF2B5EF4-FFF2-40B4-BE49-F238E27FC236}">
                <a16:creationId xmlns:a16="http://schemas.microsoft.com/office/drawing/2014/main" id="{57B72B0C-D661-4D03-A65C-4D1B52F97CD9}"/>
              </a:ext>
            </a:extLst>
          </p:cNvPr>
          <p:cNvCxnSpPr>
            <a:endCxn id="44" idx="2"/>
          </p:cNvCxnSpPr>
          <p:nvPr/>
        </p:nvCxnSpPr>
        <p:spPr>
          <a:xfrm flipV="1">
            <a:off x="6157913" y="1536700"/>
            <a:ext cx="1390650" cy="40132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橢圓 108">
            <a:extLst>
              <a:ext uri="{FF2B5EF4-FFF2-40B4-BE49-F238E27FC236}">
                <a16:creationId xmlns:a16="http://schemas.microsoft.com/office/drawing/2014/main" id="{5355008E-E3A1-49B2-B84E-32E9AA583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8563" y="1177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5" name="橢圓 109">
            <a:extLst>
              <a:ext uri="{FF2B5EF4-FFF2-40B4-BE49-F238E27FC236}">
                <a16:creationId xmlns:a16="http://schemas.microsoft.com/office/drawing/2014/main" id="{B1F3A644-D560-492F-9095-3CAF598BC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7925" y="2973388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6" name="橢圓 116">
            <a:extLst>
              <a:ext uri="{FF2B5EF4-FFF2-40B4-BE49-F238E27FC236}">
                <a16:creationId xmlns:a16="http://schemas.microsoft.com/office/drawing/2014/main" id="{BC3B0016-F7AC-4C73-B79B-DF8CA4214933}"/>
              </a:ext>
            </a:extLst>
          </p:cNvPr>
          <p:cNvSpPr/>
          <p:nvPr/>
        </p:nvSpPr>
        <p:spPr>
          <a:xfrm>
            <a:off x="446088" y="160338"/>
            <a:ext cx="455612" cy="45561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47" name="橢圓 117">
            <a:extLst>
              <a:ext uri="{FF2B5EF4-FFF2-40B4-BE49-F238E27FC236}">
                <a16:creationId xmlns:a16="http://schemas.microsoft.com/office/drawing/2014/main" id="{7D27D86B-97B6-4105-891D-7567E85387D9}"/>
              </a:ext>
            </a:extLst>
          </p:cNvPr>
          <p:cNvSpPr/>
          <p:nvPr/>
        </p:nvSpPr>
        <p:spPr>
          <a:xfrm>
            <a:off x="998538" y="131763"/>
            <a:ext cx="455612" cy="4556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48" name="橢圓 118">
            <a:extLst>
              <a:ext uri="{FF2B5EF4-FFF2-40B4-BE49-F238E27FC236}">
                <a16:creationId xmlns:a16="http://schemas.microsoft.com/office/drawing/2014/main" id="{28F7D23A-ECE8-4B3A-A064-1ECA51345459}"/>
              </a:ext>
            </a:extLst>
          </p:cNvPr>
          <p:cNvSpPr/>
          <p:nvPr/>
        </p:nvSpPr>
        <p:spPr>
          <a:xfrm>
            <a:off x="1509713" y="146050"/>
            <a:ext cx="455612" cy="45402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49" name="橢圓 119">
            <a:extLst>
              <a:ext uri="{FF2B5EF4-FFF2-40B4-BE49-F238E27FC236}">
                <a16:creationId xmlns:a16="http://schemas.microsoft.com/office/drawing/2014/main" id="{53A75A66-03EB-44E5-836C-751B667B1BFD}"/>
              </a:ext>
            </a:extLst>
          </p:cNvPr>
          <p:cNvSpPr/>
          <p:nvPr/>
        </p:nvSpPr>
        <p:spPr>
          <a:xfrm>
            <a:off x="446088" y="619125"/>
            <a:ext cx="455612" cy="45561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50" name="橢圓 120">
            <a:extLst>
              <a:ext uri="{FF2B5EF4-FFF2-40B4-BE49-F238E27FC236}">
                <a16:creationId xmlns:a16="http://schemas.microsoft.com/office/drawing/2014/main" id="{48DC5ACB-2BB4-47DC-8EE9-64202AD6233E}"/>
              </a:ext>
            </a:extLst>
          </p:cNvPr>
          <p:cNvSpPr/>
          <p:nvPr/>
        </p:nvSpPr>
        <p:spPr>
          <a:xfrm>
            <a:off x="998538" y="590550"/>
            <a:ext cx="455612" cy="455613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51" name="橢圓 121">
            <a:extLst>
              <a:ext uri="{FF2B5EF4-FFF2-40B4-BE49-F238E27FC236}">
                <a16:creationId xmlns:a16="http://schemas.microsoft.com/office/drawing/2014/main" id="{4F2FFC12-E2B7-4AF3-8E1B-6EEDD8DDA5A1}"/>
              </a:ext>
            </a:extLst>
          </p:cNvPr>
          <p:cNvSpPr/>
          <p:nvPr/>
        </p:nvSpPr>
        <p:spPr>
          <a:xfrm>
            <a:off x="1509713" y="603250"/>
            <a:ext cx="455612" cy="455613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52" name="橢圓 122">
            <a:extLst>
              <a:ext uri="{FF2B5EF4-FFF2-40B4-BE49-F238E27FC236}">
                <a16:creationId xmlns:a16="http://schemas.microsoft.com/office/drawing/2014/main" id="{5052D895-1C86-4240-8BFD-9F15FF9C8618}"/>
              </a:ext>
            </a:extLst>
          </p:cNvPr>
          <p:cNvSpPr/>
          <p:nvPr/>
        </p:nvSpPr>
        <p:spPr>
          <a:xfrm>
            <a:off x="458788" y="1074738"/>
            <a:ext cx="455612" cy="45561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53" name="橢圓 123">
            <a:extLst>
              <a:ext uri="{FF2B5EF4-FFF2-40B4-BE49-F238E27FC236}">
                <a16:creationId xmlns:a16="http://schemas.microsoft.com/office/drawing/2014/main" id="{AFA9EEC6-DAEF-45AF-A6E0-6523BA0AA3C4}"/>
              </a:ext>
            </a:extLst>
          </p:cNvPr>
          <p:cNvSpPr/>
          <p:nvPr/>
        </p:nvSpPr>
        <p:spPr>
          <a:xfrm>
            <a:off x="1011238" y="1046163"/>
            <a:ext cx="455612" cy="455612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54" name="橢圓 124">
            <a:extLst>
              <a:ext uri="{FF2B5EF4-FFF2-40B4-BE49-F238E27FC236}">
                <a16:creationId xmlns:a16="http://schemas.microsoft.com/office/drawing/2014/main" id="{FEFB7970-FA76-493D-A5B3-45116E883C8A}"/>
              </a:ext>
            </a:extLst>
          </p:cNvPr>
          <p:cNvSpPr/>
          <p:nvPr/>
        </p:nvSpPr>
        <p:spPr>
          <a:xfrm>
            <a:off x="1522413" y="1058863"/>
            <a:ext cx="455612" cy="455612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55" name="文字方塊 66">
            <a:extLst>
              <a:ext uri="{FF2B5EF4-FFF2-40B4-BE49-F238E27FC236}">
                <a16:creationId xmlns:a16="http://schemas.microsoft.com/office/drawing/2014/main" id="{05E60B51-46E2-41B3-8B9E-C9DA0780F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5100" y="5761038"/>
            <a:ext cx="2628900" cy="460375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Shared weights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cxnSp>
        <p:nvCxnSpPr>
          <p:cNvPr id="56" name="直線單箭頭接點 71">
            <a:extLst>
              <a:ext uri="{FF2B5EF4-FFF2-40B4-BE49-F238E27FC236}">
                <a16:creationId xmlns:a16="http://schemas.microsoft.com/office/drawing/2014/main" id="{1A05BD1B-76E7-426F-ACF7-C35AE7FF5437}"/>
              </a:ext>
            </a:extLst>
          </p:cNvPr>
          <p:cNvCxnSpPr>
            <a:stCxn id="24" idx="3"/>
            <a:endCxn id="45" idx="2"/>
          </p:cNvCxnSpPr>
          <p:nvPr/>
        </p:nvCxnSpPr>
        <p:spPr>
          <a:xfrm>
            <a:off x="6157913" y="749300"/>
            <a:ext cx="1370012" cy="25844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72">
            <a:extLst>
              <a:ext uri="{FF2B5EF4-FFF2-40B4-BE49-F238E27FC236}">
                <a16:creationId xmlns:a16="http://schemas.microsoft.com/office/drawing/2014/main" id="{9CC245B6-1E48-46CD-B9A5-037423A15466}"/>
              </a:ext>
            </a:extLst>
          </p:cNvPr>
          <p:cNvCxnSpPr>
            <a:stCxn id="25" idx="3"/>
            <a:endCxn id="45" idx="2"/>
          </p:cNvCxnSpPr>
          <p:nvPr/>
        </p:nvCxnSpPr>
        <p:spPr>
          <a:xfrm>
            <a:off x="6157913" y="1192213"/>
            <a:ext cx="1370012" cy="2141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73">
            <a:extLst>
              <a:ext uri="{FF2B5EF4-FFF2-40B4-BE49-F238E27FC236}">
                <a16:creationId xmlns:a16="http://schemas.microsoft.com/office/drawing/2014/main" id="{113A9A27-1CC7-45E7-A2A9-5F5CB92F9940}"/>
              </a:ext>
            </a:extLst>
          </p:cNvPr>
          <p:cNvCxnSpPr>
            <a:stCxn id="26" idx="3"/>
            <a:endCxn id="45" idx="2"/>
          </p:cNvCxnSpPr>
          <p:nvPr/>
        </p:nvCxnSpPr>
        <p:spPr>
          <a:xfrm>
            <a:off x="6157913" y="1654175"/>
            <a:ext cx="1370012" cy="167957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74">
            <a:extLst>
              <a:ext uri="{FF2B5EF4-FFF2-40B4-BE49-F238E27FC236}">
                <a16:creationId xmlns:a16="http://schemas.microsoft.com/office/drawing/2014/main" id="{C34B5AFA-56B1-4150-A748-7B6FD032C5A9}"/>
              </a:ext>
            </a:extLst>
          </p:cNvPr>
          <p:cNvCxnSpPr>
            <a:endCxn id="45" idx="2"/>
          </p:cNvCxnSpPr>
          <p:nvPr/>
        </p:nvCxnSpPr>
        <p:spPr>
          <a:xfrm>
            <a:off x="6186488" y="2981325"/>
            <a:ext cx="1341437" cy="35242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75">
            <a:extLst>
              <a:ext uri="{FF2B5EF4-FFF2-40B4-BE49-F238E27FC236}">
                <a16:creationId xmlns:a16="http://schemas.microsoft.com/office/drawing/2014/main" id="{91C47288-E2A5-4F9C-A75C-7735DBA3018D}"/>
              </a:ext>
            </a:extLst>
          </p:cNvPr>
          <p:cNvCxnSpPr>
            <a:endCxn id="45" idx="2"/>
          </p:cNvCxnSpPr>
          <p:nvPr/>
        </p:nvCxnSpPr>
        <p:spPr>
          <a:xfrm flipV="1">
            <a:off x="6173788" y="3333750"/>
            <a:ext cx="1354137" cy="12541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76">
            <a:extLst>
              <a:ext uri="{FF2B5EF4-FFF2-40B4-BE49-F238E27FC236}">
                <a16:creationId xmlns:a16="http://schemas.microsoft.com/office/drawing/2014/main" id="{72B928C9-6C63-4917-A98F-95C7FE1CE7EA}"/>
              </a:ext>
            </a:extLst>
          </p:cNvPr>
          <p:cNvCxnSpPr>
            <a:endCxn id="45" idx="2"/>
          </p:cNvCxnSpPr>
          <p:nvPr/>
        </p:nvCxnSpPr>
        <p:spPr>
          <a:xfrm flipV="1">
            <a:off x="6173788" y="3333750"/>
            <a:ext cx="1354137" cy="5699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77">
            <a:extLst>
              <a:ext uri="{FF2B5EF4-FFF2-40B4-BE49-F238E27FC236}">
                <a16:creationId xmlns:a16="http://schemas.microsoft.com/office/drawing/2014/main" id="{1EA7762C-891C-4F5C-AD88-BC2495F7015C}"/>
              </a:ext>
            </a:extLst>
          </p:cNvPr>
          <p:cNvCxnSpPr>
            <a:stCxn id="32" idx="3"/>
          </p:cNvCxnSpPr>
          <p:nvPr/>
        </p:nvCxnSpPr>
        <p:spPr>
          <a:xfrm flipV="1">
            <a:off x="6157913" y="3360738"/>
            <a:ext cx="1336675" cy="176212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84">
            <a:extLst>
              <a:ext uri="{FF2B5EF4-FFF2-40B4-BE49-F238E27FC236}">
                <a16:creationId xmlns:a16="http://schemas.microsoft.com/office/drawing/2014/main" id="{0FCE1539-B61A-4ED1-AEBF-3805688856DD}"/>
              </a:ext>
            </a:extLst>
          </p:cNvPr>
          <p:cNvCxnSpPr>
            <a:stCxn id="33" idx="3"/>
          </p:cNvCxnSpPr>
          <p:nvPr/>
        </p:nvCxnSpPr>
        <p:spPr>
          <a:xfrm flipV="1">
            <a:off x="6157913" y="3327400"/>
            <a:ext cx="1358900" cy="223837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85">
            <a:extLst>
              <a:ext uri="{FF2B5EF4-FFF2-40B4-BE49-F238E27FC236}">
                <a16:creationId xmlns:a16="http://schemas.microsoft.com/office/drawing/2014/main" id="{98D851B6-D965-43A2-8046-2493E0207F6A}"/>
              </a:ext>
            </a:extLst>
          </p:cNvPr>
          <p:cNvCxnSpPr>
            <a:stCxn id="34" idx="3"/>
          </p:cNvCxnSpPr>
          <p:nvPr/>
        </p:nvCxnSpPr>
        <p:spPr>
          <a:xfrm flipV="1">
            <a:off x="6157913" y="3389313"/>
            <a:ext cx="1343025" cy="263842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14" name="文字方塊 87">
            <a:extLst>
              <a:ext uri="{FF2B5EF4-FFF2-40B4-BE49-F238E27FC236}">
                <a16:creationId xmlns:a16="http://schemas.microsoft.com/office/drawing/2014/main" id="{57584B4A-C7C9-4186-A246-6DD4DE63D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" y="4640263"/>
            <a:ext cx="2347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6 x 6 image</a:t>
            </a:r>
            <a:endParaRPr lang="zh-TW" altLang="en-US" sz="2400"/>
          </a:p>
        </p:txBody>
      </p:sp>
      <p:pic>
        <p:nvPicPr>
          <p:cNvPr id="66" name="圖片 86">
            <a:extLst>
              <a:ext uri="{FF2B5EF4-FFF2-40B4-BE49-F238E27FC236}">
                <a16:creationId xmlns:a16="http://schemas.microsoft.com/office/drawing/2014/main" id="{9A750DCC-0485-45AA-B1AA-DA6791B4F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1216025"/>
            <a:ext cx="2230438" cy="2243138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直線單箭頭接點 34">
            <a:extLst>
              <a:ext uri="{FF2B5EF4-FFF2-40B4-BE49-F238E27FC236}">
                <a16:creationId xmlns:a16="http://schemas.microsoft.com/office/drawing/2014/main" id="{101E6C1C-8785-4F7E-95FB-E6E08CE4F6A5}"/>
              </a:ext>
            </a:extLst>
          </p:cNvPr>
          <p:cNvCxnSpPr/>
          <p:nvPr/>
        </p:nvCxnSpPr>
        <p:spPr>
          <a:xfrm flipV="1">
            <a:off x="2328863" y="1557338"/>
            <a:ext cx="944562" cy="9334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33">
            <a:extLst>
              <a:ext uri="{FF2B5EF4-FFF2-40B4-BE49-F238E27FC236}">
                <a16:creationId xmlns:a16="http://schemas.microsoft.com/office/drawing/2014/main" id="{09B35694-6CEE-4982-8102-0691D0303374}"/>
              </a:ext>
            </a:extLst>
          </p:cNvPr>
          <p:cNvCxnSpPr/>
          <p:nvPr/>
        </p:nvCxnSpPr>
        <p:spPr>
          <a:xfrm>
            <a:off x="2022475" y="838200"/>
            <a:ext cx="1250950" cy="685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91">
            <a:extLst>
              <a:ext uri="{FF2B5EF4-FFF2-40B4-BE49-F238E27FC236}">
                <a16:creationId xmlns:a16="http://schemas.microsoft.com/office/drawing/2014/main" id="{2C7345A2-95A3-409E-BE64-03B21DDB4355}"/>
              </a:ext>
            </a:extLst>
          </p:cNvPr>
          <p:cNvSpPr txBox="1"/>
          <p:nvPr/>
        </p:nvSpPr>
        <p:spPr>
          <a:xfrm>
            <a:off x="609600" y="5257800"/>
            <a:ext cx="3483048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Fewer parameters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70" name="文字方塊 92">
            <a:extLst>
              <a:ext uri="{FF2B5EF4-FFF2-40B4-BE49-F238E27FC236}">
                <a16:creationId xmlns:a16="http://schemas.microsoft.com/office/drawing/2014/main" id="{BCFC56D0-1ED5-4EB5-85D3-9883A2BFDB79}"/>
              </a:ext>
            </a:extLst>
          </p:cNvPr>
          <p:cNvSpPr txBox="1"/>
          <p:nvPr/>
        </p:nvSpPr>
        <p:spPr>
          <a:xfrm>
            <a:off x="629478" y="5937959"/>
            <a:ext cx="3485322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Even fewer parameters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8863B-7E0B-48F4-BF18-9FE552C4C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Convolutions: More detail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5E326-07DB-4533-9C2A-676CBF43B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B40B6-6D5F-4726-9C87-0E798AB3B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98</a:t>
            </a:fld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ECF51AD3-D0EB-4660-A33F-B185653082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6089" y="2657757"/>
          <a:ext cx="2655933" cy="2725758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379419">
                  <a:extLst>
                    <a:ext uri="{9D8B030D-6E8A-4147-A177-3AD203B41FA5}">
                      <a16:colId xmlns:a16="http://schemas.microsoft.com/office/drawing/2014/main" val="2417230200"/>
                    </a:ext>
                  </a:extLst>
                </a:gridCol>
                <a:gridCol w="379419">
                  <a:extLst>
                    <a:ext uri="{9D8B030D-6E8A-4147-A177-3AD203B41FA5}">
                      <a16:colId xmlns:a16="http://schemas.microsoft.com/office/drawing/2014/main" val="3583839506"/>
                    </a:ext>
                  </a:extLst>
                </a:gridCol>
                <a:gridCol w="379419">
                  <a:extLst>
                    <a:ext uri="{9D8B030D-6E8A-4147-A177-3AD203B41FA5}">
                      <a16:colId xmlns:a16="http://schemas.microsoft.com/office/drawing/2014/main" val="2395837343"/>
                    </a:ext>
                  </a:extLst>
                </a:gridCol>
                <a:gridCol w="379419">
                  <a:extLst>
                    <a:ext uri="{9D8B030D-6E8A-4147-A177-3AD203B41FA5}">
                      <a16:colId xmlns:a16="http://schemas.microsoft.com/office/drawing/2014/main" val="2627025297"/>
                    </a:ext>
                  </a:extLst>
                </a:gridCol>
                <a:gridCol w="379419">
                  <a:extLst>
                    <a:ext uri="{9D8B030D-6E8A-4147-A177-3AD203B41FA5}">
                      <a16:colId xmlns:a16="http://schemas.microsoft.com/office/drawing/2014/main" val="899337020"/>
                    </a:ext>
                  </a:extLst>
                </a:gridCol>
                <a:gridCol w="379419">
                  <a:extLst>
                    <a:ext uri="{9D8B030D-6E8A-4147-A177-3AD203B41FA5}">
                      <a16:colId xmlns:a16="http://schemas.microsoft.com/office/drawing/2014/main" val="4083176829"/>
                    </a:ext>
                  </a:extLst>
                </a:gridCol>
                <a:gridCol w="379419">
                  <a:extLst>
                    <a:ext uri="{9D8B030D-6E8A-4147-A177-3AD203B41FA5}">
                      <a16:colId xmlns:a16="http://schemas.microsoft.com/office/drawing/2014/main" val="3034923269"/>
                    </a:ext>
                  </a:extLst>
                </a:gridCol>
              </a:tblGrid>
              <a:tr h="4705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6292727"/>
                  </a:ext>
                </a:extLst>
              </a:tr>
              <a:tr h="3730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r>
                        <a:rPr lang="en-IN" sz="2000" dirty="0">
                          <a:effectLst/>
                        </a:rPr>
                        <a:t>F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9495067"/>
                  </a:ext>
                </a:extLst>
              </a:tr>
              <a:tr h="3900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9731590"/>
                  </a:ext>
                </a:extLst>
              </a:tr>
              <a:tr h="3730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r>
                        <a:rPr lang="en-IN" sz="2000" dirty="0">
                          <a:effectLst/>
                        </a:rPr>
                        <a:t>F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6307453"/>
                  </a:ext>
                </a:extLst>
              </a:tr>
              <a:tr h="3730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2006757"/>
                  </a:ext>
                </a:extLst>
              </a:tr>
              <a:tr h="3730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2167858"/>
                  </a:ext>
                </a:extLst>
              </a:tr>
              <a:tr h="3730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115455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E628940-05C8-4C8C-B2F7-B4E292ACA47B}"/>
              </a:ext>
            </a:extLst>
          </p:cNvPr>
          <p:cNvSpPr txBox="1"/>
          <p:nvPr/>
        </p:nvSpPr>
        <p:spPr>
          <a:xfrm>
            <a:off x="3435532" y="2828970"/>
            <a:ext cx="559090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Output size: (N - F) / stride + 1 </a:t>
            </a:r>
          </a:p>
          <a:p>
            <a:r>
              <a:rPr lang="en-IN" sz="3200" dirty="0"/>
              <a:t>e.g. N = 7, F = 3: </a:t>
            </a:r>
          </a:p>
          <a:p>
            <a:r>
              <a:rPr lang="en-IN" sz="3200" dirty="0"/>
              <a:t>stride 1 =&gt; (7 - 3)/1 + 1 = 5 </a:t>
            </a:r>
          </a:p>
          <a:p>
            <a:r>
              <a:rPr lang="en-IN" sz="3200" dirty="0"/>
              <a:t>stride 2 =&gt; (7 - 3)/2 + 1 = 3 </a:t>
            </a:r>
          </a:p>
          <a:p>
            <a:r>
              <a:rPr lang="en-IN" sz="3200" dirty="0"/>
              <a:t>stride 3 =&gt; (7 - 3)/3 + 1 = 2.33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1D267A-8352-4D64-832A-2CC663017560}"/>
              </a:ext>
            </a:extLst>
          </p:cNvPr>
          <p:cNvSpPr txBox="1"/>
          <p:nvPr/>
        </p:nvSpPr>
        <p:spPr>
          <a:xfrm>
            <a:off x="1358537" y="229419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1721349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05C1C-E2DB-474E-BFEF-491B8ED9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Convolutions: More detail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ADE3CAB-2E74-4BF9-82A9-030B562EEBD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1450" y="2825053"/>
          <a:ext cx="3405887" cy="3197860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377889">
                  <a:extLst>
                    <a:ext uri="{9D8B030D-6E8A-4147-A177-3AD203B41FA5}">
                      <a16:colId xmlns:a16="http://schemas.microsoft.com/office/drawing/2014/main" val="358674903"/>
                    </a:ext>
                  </a:extLst>
                </a:gridCol>
                <a:gridCol w="377889">
                  <a:extLst>
                    <a:ext uri="{9D8B030D-6E8A-4147-A177-3AD203B41FA5}">
                      <a16:colId xmlns:a16="http://schemas.microsoft.com/office/drawing/2014/main" val="3027852823"/>
                    </a:ext>
                  </a:extLst>
                </a:gridCol>
                <a:gridCol w="378587">
                  <a:extLst>
                    <a:ext uri="{9D8B030D-6E8A-4147-A177-3AD203B41FA5}">
                      <a16:colId xmlns:a16="http://schemas.microsoft.com/office/drawing/2014/main" val="332568570"/>
                    </a:ext>
                  </a:extLst>
                </a:gridCol>
                <a:gridCol w="378587">
                  <a:extLst>
                    <a:ext uri="{9D8B030D-6E8A-4147-A177-3AD203B41FA5}">
                      <a16:colId xmlns:a16="http://schemas.microsoft.com/office/drawing/2014/main" val="3252193302"/>
                    </a:ext>
                  </a:extLst>
                </a:gridCol>
                <a:gridCol w="378587">
                  <a:extLst>
                    <a:ext uri="{9D8B030D-6E8A-4147-A177-3AD203B41FA5}">
                      <a16:colId xmlns:a16="http://schemas.microsoft.com/office/drawing/2014/main" val="1153142342"/>
                    </a:ext>
                  </a:extLst>
                </a:gridCol>
                <a:gridCol w="378587">
                  <a:extLst>
                    <a:ext uri="{9D8B030D-6E8A-4147-A177-3AD203B41FA5}">
                      <a16:colId xmlns:a16="http://schemas.microsoft.com/office/drawing/2014/main" val="2273045630"/>
                    </a:ext>
                  </a:extLst>
                </a:gridCol>
                <a:gridCol w="378587">
                  <a:extLst>
                    <a:ext uri="{9D8B030D-6E8A-4147-A177-3AD203B41FA5}">
                      <a16:colId xmlns:a16="http://schemas.microsoft.com/office/drawing/2014/main" val="3977394726"/>
                    </a:ext>
                  </a:extLst>
                </a:gridCol>
                <a:gridCol w="378587">
                  <a:extLst>
                    <a:ext uri="{9D8B030D-6E8A-4147-A177-3AD203B41FA5}">
                      <a16:colId xmlns:a16="http://schemas.microsoft.com/office/drawing/2014/main" val="2636467972"/>
                    </a:ext>
                  </a:extLst>
                </a:gridCol>
                <a:gridCol w="378587">
                  <a:extLst>
                    <a:ext uri="{9D8B030D-6E8A-4147-A177-3AD203B41FA5}">
                      <a16:colId xmlns:a16="http://schemas.microsoft.com/office/drawing/2014/main" val="2304363192"/>
                    </a:ext>
                  </a:extLst>
                </a:gridCol>
              </a:tblGrid>
              <a:tr h="3517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:a16="http://schemas.microsoft.com/office/drawing/2014/main" val="74759805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:a16="http://schemas.microsoft.com/office/drawing/2014/main" val="2419868115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:a16="http://schemas.microsoft.com/office/drawing/2014/main" val="622725410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:a16="http://schemas.microsoft.com/office/drawing/2014/main" val="1156185933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:a16="http://schemas.microsoft.com/office/drawing/2014/main" val="573075231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:a16="http://schemas.microsoft.com/office/drawing/2014/main" val="1605428664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:a16="http://schemas.microsoft.com/office/drawing/2014/main" val="896672846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:a16="http://schemas.microsoft.com/office/drawing/2014/main" val="4254539662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:a16="http://schemas.microsoft.com/office/drawing/2014/main" val="75861310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88C0E-8C6D-420E-A75A-01BC316F2E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1" y="6356351"/>
            <a:ext cx="2057400" cy="365125"/>
          </a:xfrm>
        </p:spPr>
        <p:txBody>
          <a:bodyPr/>
          <a:lstStyle/>
          <a:p>
            <a:fld id="{4AFF1884-60C3-441C-BDB9-EB111807693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D9861-7042-4DA6-94E3-40B0943C6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99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996C6A-4422-438E-AEFB-0591751EEDA0}"/>
              </a:ext>
            </a:extLst>
          </p:cNvPr>
          <p:cNvSpPr txBox="1"/>
          <p:nvPr/>
        </p:nvSpPr>
        <p:spPr>
          <a:xfrm>
            <a:off x="628650" y="1931919"/>
            <a:ext cx="64383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 practice: Common to zero pad the border</a:t>
            </a: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4B578-3B16-478C-BDA8-FE3BF7060018}"/>
              </a:ext>
            </a:extLst>
          </p:cNvPr>
          <p:cNvSpPr txBox="1"/>
          <p:nvPr/>
        </p:nvSpPr>
        <p:spPr>
          <a:xfrm>
            <a:off x="3577337" y="2911814"/>
            <a:ext cx="55666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000" dirty="0"/>
              <a:t>Output size: (W−F+2P)/S  +1</a:t>
            </a:r>
          </a:p>
          <a:p>
            <a:r>
              <a:rPr lang="en-US" sz="3000" dirty="0"/>
              <a:t>Input volume: 32x32x3 </a:t>
            </a:r>
          </a:p>
          <a:p>
            <a:r>
              <a:rPr lang="en-US" sz="3000" dirty="0"/>
              <a:t>10 5x5 filters with stride 1, pad 2 </a:t>
            </a:r>
            <a:r>
              <a:rPr lang="en-US" sz="3000" b="1" dirty="0"/>
              <a:t>Output volume size: </a:t>
            </a:r>
          </a:p>
          <a:p>
            <a:r>
              <a:rPr lang="en-US" sz="3000" dirty="0"/>
              <a:t>(32+2*2-5)/1+1 = 32 spatially, </a:t>
            </a:r>
          </a:p>
          <a:p>
            <a:r>
              <a:rPr lang="en-US" sz="3000" dirty="0"/>
              <a:t>so 32x32x10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2163965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28790</TotalTime>
  <Words>4643</Words>
  <Application>Microsoft Office PowerPoint</Application>
  <PresentationFormat>On-screen Show (4:3)</PresentationFormat>
  <Paragraphs>1758</Paragraphs>
  <Slides>119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8</vt:i4>
      </vt:variant>
      <vt:variant>
        <vt:lpstr>Slide Titles</vt:lpstr>
      </vt:variant>
      <vt:variant>
        <vt:i4>119</vt:i4>
      </vt:variant>
    </vt:vector>
  </HeadingPairs>
  <TitlesOfParts>
    <vt:vector size="137" baseType="lpstr">
      <vt:lpstr>Arial</vt:lpstr>
      <vt:lpstr>Calibri</vt:lpstr>
      <vt:lpstr>Calibri Light</vt:lpstr>
      <vt:lpstr>Cambria Math</vt:lpstr>
      <vt:lpstr>Carlito</vt:lpstr>
      <vt:lpstr>Comic Sans MS</vt:lpstr>
      <vt:lpstr>Tahoma</vt:lpstr>
      <vt:lpstr>Times New Roman</vt:lpstr>
      <vt:lpstr>Wingdings</vt:lpstr>
      <vt:lpstr>Office Theme</vt:lpstr>
      <vt:lpstr>Microsoft Word 97 - 2003 Document</vt:lpstr>
      <vt:lpstr>Rastrový obraz</vt:lpstr>
      <vt:lpstr>Rovnice</vt:lpstr>
      <vt:lpstr>Bitmap Image</vt:lpstr>
      <vt:lpstr>Equation</vt:lpstr>
      <vt:lpstr>方程式</vt:lpstr>
      <vt:lpstr>Document</vt:lpstr>
      <vt:lpstr>Acrobat Document</vt:lpstr>
      <vt:lpstr>       </vt:lpstr>
      <vt:lpstr>Outline</vt:lpstr>
      <vt:lpstr>Typical goal of machine learning</vt:lpstr>
      <vt:lpstr>PowerPoint Presentation</vt:lpstr>
      <vt:lpstr>PowerPoint Presentation</vt:lpstr>
      <vt:lpstr>Optical Character Recognition</vt:lpstr>
      <vt:lpstr>Detection of Oil Slicks </vt:lpstr>
      <vt:lpstr>   Automatic Colorization of Images </vt:lpstr>
      <vt:lpstr>Object Classification/Detection in Photographs </vt:lpstr>
      <vt:lpstr>Automatic Image Caption Generation </vt:lpstr>
      <vt:lpstr>Health Care</vt:lpstr>
      <vt:lpstr>Real-Time Analysis of Behavior </vt:lpstr>
      <vt:lpstr>Robotics</vt:lpstr>
      <vt:lpstr>Self-Driving Cars </vt:lpstr>
      <vt:lpstr>Including Sound in Videos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</vt:lpstr>
      <vt:lpstr>PowerPoint Presentation</vt:lpstr>
      <vt:lpstr>PowerPoint Presentation</vt:lpstr>
      <vt:lpstr>PowerPoint Presentation</vt:lpstr>
      <vt:lpstr>PowerPoint Presentation</vt:lpstr>
      <vt:lpstr>Decision Surface of a Perceptron</vt:lpstr>
      <vt:lpstr>Elements of Neural Network </vt:lpstr>
      <vt:lpstr>Elements of Neural Network </vt:lpstr>
      <vt:lpstr>Training Perceptrons</vt:lpstr>
      <vt:lpstr>Training Perceptrons</vt:lpstr>
      <vt:lpstr>Gradient Descent Learning Rule</vt:lpstr>
      <vt:lpstr>Gradient Descent</vt:lpstr>
      <vt:lpstr>Weight Updation</vt:lpstr>
      <vt:lpstr>Weight Updation</vt:lpstr>
      <vt:lpstr>Weight Updation</vt:lpstr>
      <vt:lpstr>Weight Updation</vt:lpstr>
      <vt:lpstr>Weight Updation</vt:lpstr>
      <vt:lpstr>Weight Updation</vt:lpstr>
      <vt:lpstr>Weight Updation</vt:lpstr>
      <vt:lpstr>Weight Updation</vt:lpstr>
      <vt:lpstr>Weight Updation</vt:lpstr>
      <vt:lpstr>Decision Surface of a Perceptron</vt:lpstr>
      <vt:lpstr>Decision Surface of a Perceptron</vt:lpstr>
      <vt:lpstr>Decision Surface of a Perceptron</vt:lpstr>
      <vt:lpstr>XOR Problem </vt:lpstr>
      <vt:lpstr>PowerPoint Presentation</vt:lpstr>
      <vt:lpstr>PowerPoint Presentation</vt:lpstr>
      <vt:lpstr>PowerPoint Presentation</vt:lpstr>
      <vt:lpstr>Multilayer Perceptron (MLP) </vt:lpstr>
      <vt:lpstr>PowerPoint Presentation</vt:lpstr>
      <vt:lpstr>PowerPoint Presentation</vt:lpstr>
      <vt:lpstr>Evaluation Metrics  </vt:lpstr>
      <vt:lpstr>Evaluation Metrics  </vt:lpstr>
      <vt:lpstr> Receiver Operating Characteristics (ROC )Curves</vt:lpstr>
      <vt:lpstr>PowerPoint Presentation</vt:lpstr>
      <vt:lpstr>Universal Function Approximator</vt:lpstr>
      <vt:lpstr>Handwritten Character Recognition </vt:lpstr>
      <vt:lpstr>Shallow vs Deep</vt:lpstr>
      <vt:lpstr>PowerPoint Presentation</vt:lpstr>
      <vt:lpstr>    Deep Learning</vt:lpstr>
      <vt:lpstr>New way to train multi-layer NNs…</vt:lpstr>
      <vt:lpstr>New way to train multi-layer NNs…</vt:lpstr>
      <vt:lpstr>New way to train multi-layer NNs…</vt:lpstr>
      <vt:lpstr>New way to train multi-layer NNs…</vt:lpstr>
      <vt:lpstr>New way to train multi-layer NNs…</vt:lpstr>
      <vt:lpstr>New way to train multi-layer NNs…</vt:lpstr>
      <vt:lpstr>New way to train multi-layer NNs…</vt:lpstr>
      <vt:lpstr>Autoencoder</vt:lpstr>
      <vt:lpstr>Autoencoder</vt:lpstr>
      <vt:lpstr>Autoencoder</vt:lpstr>
      <vt:lpstr>What is Deep Learning?</vt:lpstr>
      <vt:lpstr>Disadvantages of Neural Networks</vt:lpstr>
      <vt:lpstr>Some feature representations</vt:lpstr>
      <vt:lpstr>Some feature representations</vt:lpstr>
      <vt:lpstr>Convolutional Neural Network (CNN)</vt:lpstr>
      <vt:lpstr>Building Blocks</vt:lpstr>
      <vt:lpstr>Edge Operators</vt:lpstr>
      <vt:lpstr>Sobel Edges</vt:lpstr>
      <vt:lpstr>PowerPoint Presentation</vt:lpstr>
      <vt:lpstr>PowerPoint Presentation</vt:lpstr>
      <vt:lpstr>Feature detectors</vt:lpstr>
      <vt:lpstr> </vt:lpstr>
      <vt:lpstr> </vt:lpstr>
      <vt:lpstr> </vt:lpstr>
      <vt:lpstr> </vt:lpstr>
      <vt:lpstr>Going deep</vt:lpstr>
      <vt:lpstr>Convolutional Neural Network (CNN)</vt:lpstr>
      <vt:lpstr>Convolution</vt:lpstr>
      <vt:lpstr>Convolution</vt:lpstr>
      <vt:lpstr>Convolution</vt:lpstr>
      <vt:lpstr>Convolution</vt:lpstr>
      <vt:lpstr>Convolution</vt:lpstr>
      <vt:lpstr>PowerPoint Presentation</vt:lpstr>
      <vt:lpstr>PowerPoint Presentation</vt:lpstr>
      <vt:lpstr>Convolutions: More detail</vt:lpstr>
      <vt:lpstr>Convolutions: More detail</vt:lpstr>
      <vt:lpstr>Convolutions: More detail</vt:lpstr>
      <vt:lpstr>Spatial arrangement</vt:lpstr>
      <vt:lpstr>Spatial arrangement</vt:lpstr>
      <vt:lpstr>Max Pooling</vt:lpstr>
      <vt:lpstr>Why Pooling?</vt:lpstr>
      <vt:lpstr>Why Pooling?</vt:lpstr>
      <vt:lpstr>Pooling Layer</vt:lpstr>
      <vt:lpstr>General Pooling Layer</vt:lpstr>
      <vt:lpstr>Convolutional Neural Network (CNN)</vt:lpstr>
      <vt:lpstr>A CNN compresses a fully connected network in two ways</vt:lpstr>
      <vt:lpstr>Convolution + Max Pooling</vt:lpstr>
      <vt:lpstr>Flattening</vt:lpstr>
      <vt:lpstr>Going deep</vt:lpstr>
      <vt:lpstr>PowerPoint Presentation</vt:lpstr>
      <vt:lpstr>Convolutional Neural Network (CNN)</vt:lpstr>
      <vt:lpstr>CNN applications</vt:lpstr>
      <vt:lpstr>Challenges</vt:lpstr>
      <vt:lpstr>Challenges</vt:lpstr>
      <vt:lpstr>References</vt:lpstr>
      <vt:lpstr>Thanks</vt:lpstr>
    </vt:vector>
  </TitlesOfParts>
  <Company>Massachusetts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6.S093 Visual Recognition through Machine Learning Competition</dc:title>
  <dc:creator>Aditya Khosla</dc:creator>
  <cp:lastModifiedBy>R K Agrawal</cp:lastModifiedBy>
  <cp:revision>153</cp:revision>
  <dcterms:created xsi:type="dcterms:W3CDTF">2014-01-17T13:30:42Z</dcterms:created>
  <dcterms:modified xsi:type="dcterms:W3CDTF">2022-09-05T17:56:39Z</dcterms:modified>
</cp:coreProperties>
</file>